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sldIdLst>
    <p:sldId id="256" r:id="rId2"/>
    <p:sldId id="291" r:id="rId3"/>
    <p:sldId id="292" r:id="rId4"/>
    <p:sldId id="305" r:id="rId5"/>
    <p:sldId id="304" r:id="rId6"/>
    <p:sldId id="259" r:id="rId7"/>
    <p:sldId id="260" r:id="rId8"/>
    <p:sldId id="312" r:id="rId9"/>
    <p:sldId id="261" r:id="rId10"/>
    <p:sldId id="262" r:id="rId11"/>
    <p:sldId id="263" r:id="rId12"/>
    <p:sldId id="265" r:id="rId13"/>
    <p:sldId id="264" r:id="rId14"/>
    <p:sldId id="266" r:id="rId15"/>
    <p:sldId id="267" r:id="rId16"/>
    <p:sldId id="268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3" r:id="rId26"/>
    <p:sldId id="284" r:id="rId27"/>
    <p:sldId id="282" r:id="rId28"/>
    <p:sldId id="280" r:id="rId29"/>
    <p:sldId id="281" r:id="rId30"/>
    <p:sldId id="288" r:id="rId31"/>
    <p:sldId id="307" r:id="rId32"/>
    <p:sldId id="286" r:id="rId33"/>
    <p:sldId id="287" r:id="rId34"/>
    <p:sldId id="289" r:id="rId35"/>
    <p:sldId id="290" r:id="rId36"/>
    <p:sldId id="308" r:id="rId37"/>
    <p:sldId id="309" r:id="rId38"/>
    <p:sldId id="294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10" r:id="rId47"/>
    <p:sldId id="311" r:id="rId48"/>
    <p:sldId id="30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F3F3F"/>
    <a:srgbClr val="8BC4E0"/>
    <a:srgbClr val="FF0000"/>
    <a:srgbClr val="34721B"/>
    <a:srgbClr val="3C7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15" autoAdjust="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ABA22-9C4D-4C79-8987-420331767EAA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2B8B8-E641-4F40-A828-E8DFD74CB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3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유한차분은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함숫값의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차를 이용해 미분계수를 근사하는 방법이다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이를 통해 편미분방정식을 푸는 것은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유한차분법이라고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유한차분계수를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구하는 방법은 다양하며 편미분방정식을 푸는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/>
              </a:rPr>
              <a:t>유한차분법의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결과도 달라진다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2B8B8-E641-4F40-A828-E8DFD74CB1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48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Score function </a:t>
            </a:r>
            <a:r>
              <a:rPr lang="ko-KR" altLang="en-US" dirty="0"/>
              <a:t>에 대해 조사</a:t>
            </a:r>
            <a:endParaRPr lang="en-US" altLang="ko-KR" dirty="0"/>
          </a:p>
          <a:p>
            <a:r>
              <a:rPr lang="ko-KR" altLang="en-US" dirty="0"/>
              <a:t>신경망은 이미지에 대한 점수를 계산하여 분류를 한다</a:t>
            </a:r>
            <a:r>
              <a:rPr lang="en-US" altLang="ko-KR" dirty="0"/>
              <a:t>. </a:t>
            </a:r>
            <a:r>
              <a:rPr lang="ko-KR" altLang="en-US" dirty="0"/>
              <a:t>점수의 값은 가중치 값에 따라 결정된다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그림이 뭘 뜻하는지 다시 조사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2B8B8-E641-4F40-A828-E8DFD74CB17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83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2B8B8-E641-4F40-A828-E8DFD74CB17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641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2B8B8-E641-4F40-A828-E8DFD74CB17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36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2B8B8-E641-4F40-A828-E8DFD74CB1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야코비</a:t>
            </a:r>
            <a:r>
              <a:rPr lang="ko-KR" altLang="en-US" dirty="0"/>
              <a:t> 행렬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2B8B8-E641-4F40-A828-E8DFD74CB1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8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 미분한 </a:t>
            </a:r>
            <a:r>
              <a:rPr lang="en-US" altLang="ko-KR" dirty="0" err="1"/>
              <a:t>jacobian</a:t>
            </a:r>
            <a:r>
              <a:rPr lang="en-US" altLang="ko-KR" dirty="0"/>
              <a:t> matrix </a:t>
            </a:r>
            <a:r>
              <a:rPr lang="ko-KR" altLang="en-US" dirty="0"/>
              <a:t>도 함께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2B8B8-E641-4F40-A828-E8DFD74CB17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9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Batch size : </a:t>
            </a:r>
            <a:r>
              <a:rPr lang="ko-KR" altLang="en-US" dirty="0"/>
              <a:t>한번에 넘겨주는 데이터의 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2B8B8-E641-4F40-A828-E8DFD74CB17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381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TRANSPOSE </a:t>
            </a:r>
            <a:r>
              <a:rPr lang="ko-KR" altLang="en-US" dirty="0"/>
              <a:t>하는지 찾아보기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2B8B8-E641-4F40-A828-E8DFD74CB17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41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Backward</a:t>
            </a:r>
            <a:r>
              <a:rPr lang="ko-KR" altLang="en-US" dirty="0"/>
              <a:t> 에서</a:t>
            </a:r>
            <a:endParaRPr lang="en-US" altLang="ko-KR" dirty="0"/>
          </a:p>
          <a:p>
            <a:r>
              <a:rPr lang="en-US" altLang="ko-KR" dirty="0"/>
              <a:t>Dx </a:t>
            </a:r>
            <a:r>
              <a:rPr lang="ko-KR" altLang="en-US" dirty="0"/>
              <a:t>는 </a:t>
            </a:r>
            <a:r>
              <a:rPr lang="en-US" altLang="ko-KR" dirty="0"/>
              <a:t>y </a:t>
            </a:r>
            <a:r>
              <a:rPr lang="ko-KR" altLang="en-US" dirty="0"/>
              <a:t>에 </a:t>
            </a:r>
            <a:r>
              <a:rPr lang="en-US" altLang="ko-KR" dirty="0" err="1"/>
              <a:t>dz</a:t>
            </a:r>
            <a:r>
              <a:rPr lang="en-US" altLang="ko-KR" dirty="0"/>
              <a:t> </a:t>
            </a:r>
            <a:r>
              <a:rPr lang="ko-KR" altLang="en-US" dirty="0"/>
              <a:t>를 곱함</a:t>
            </a:r>
            <a:endParaRPr lang="en-US" altLang="ko-KR" dirty="0"/>
          </a:p>
          <a:p>
            <a:r>
              <a:rPr lang="en-US" altLang="ko-KR" dirty="0"/>
              <a:t>Dy </a:t>
            </a:r>
            <a:r>
              <a:rPr lang="ko-KR" altLang="en-US" dirty="0"/>
              <a:t>는 </a:t>
            </a:r>
            <a:r>
              <a:rPr lang="en-US" altLang="ko-KR" dirty="0"/>
              <a:t>x </a:t>
            </a:r>
            <a:r>
              <a:rPr lang="ko-KR" altLang="en-US" dirty="0"/>
              <a:t>에 </a:t>
            </a:r>
            <a:r>
              <a:rPr lang="en-US" altLang="ko-KR" dirty="0" err="1"/>
              <a:t>dz</a:t>
            </a:r>
            <a:r>
              <a:rPr lang="en-US" altLang="ko-KR" dirty="0"/>
              <a:t> </a:t>
            </a:r>
            <a:r>
              <a:rPr lang="ko-KR" altLang="en-US" dirty="0"/>
              <a:t>를 곱함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2B8B8-E641-4F40-A828-E8DFD74CB17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8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Whole list of all different kinds of computational nodes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2B8B8-E641-4F40-A828-E8DFD74CB17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40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7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3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4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74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176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57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47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3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860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49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7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5501B-1CD4-4CED-ADA4-CA55C0D4BB10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DC1F3-CD7B-4E9D-A968-A212FC3D1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76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0076B9-C0C4-45DA-95ED-262D6F2978CB}"/>
              </a:ext>
            </a:extLst>
          </p:cNvPr>
          <p:cNvSpPr txBox="1"/>
          <p:nvPr/>
        </p:nvSpPr>
        <p:spPr>
          <a:xfrm>
            <a:off x="890449" y="2644170"/>
            <a:ext cx="10711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0" i="0" u="none" strike="noStrike" baseline="0" dirty="0">
                <a:latin typeface="HelveticaNeue"/>
              </a:rPr>
              <a:t>Lecture 4:</a:t>
            </a:r>
          </a:p>
          <a:p>
            <a:pPr algn="l"/>
            <a:r>
              <a:rPr lang="en-US" altLang="ko-KR" sz="4800" b="0" i="0" u="none" strike="noStrike" baseline="0" dirty="0">
                <a:latin typeface="HelveticaNeue"/>
              </a:rPr>
              <a:t>Backpropagation and Neural Networks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6054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BAD2FC-F3E1-4278-8AF4-758EFB75E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6" b="7886"/>
          <a:stretch/>
        </p:blipFill>
        <p:spPr>
          <a:xfrm>
            <a:off x="1042985" y="963938"/>
            <a:ext cx="3914775" cy="1152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A03C97-2ECD-4A0D-9C71-52AEA89B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5" y="5073604"/>
            <a:ext cx="3767518" cy="922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A4CFD3-D288-48EE-96D1-77A0837A5ABF}"/>
                  </a:ext>
                </a:extLst>
              </p:cNvPr>
              <p:cNvSpPr txBox="1"/>
              <p:nvPr/>
            </p:nvSpPr>
            <p:spPr>
              <a:xfrm>
                <a:off x="1978815" y="347663"/>
                <a:ext cx="18716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Function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A4CFD3-D288-48EE-96D1-77A0837A5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815" y="347663"/>
                <a:ext cx="1871665" cy="523220"/>
              </a:xfrm>
              <a:prstGeom prst="rect">
                <a:avLst/>
              </a:prstGeom>
              <a:blipFill>
                <a:blip r:embed="rId4"/>
                <a:stretch>
                  <a:fillRect l="-6840"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4C75566-0C53-4AB1-BD21-9D4CC94325EA}"/>
              </a:ext>
            </a:extLst>
          </p:cNvPr>
          <p:cNvSpPr txBox="1"/>
          <p:nvPr/>
        </p:nvSpPr>
        <p:spPr>
          <a:xfrm>
            <a:off x="7255666" y="347663"/>
            <a:ext cx="3262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Computational graph</a:t>
            </a:r>
            <a:endParaRPr lang="ko-KR" altLang="en-US" sz="28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489AF7-7ACC-4A92-A21B-2DE5A28C7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687" y="870883"/>
            <a:ext cx="5865675" cy="277177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FD17E1-4397-4C99-9DCF-FCB8F99D6FE3}"/>
              </a:ext>
            </a:extLst>
          </p:cNvPr>
          <p:cNvGrpSpPr/>
          <p:nvPr/>
        </p:nvGrpSpPr>
        <p:grpSpPr>
          <a:xfrm>
            <a:off x="1042985" y="2660230"/>
            <a:ext cx="4561720" cy="2122716"/>
            <a:chOff x="1042985" y="2660230"/>
            <a:chExt cx="4561720" cy="21227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EAC22AA-BACA-496C-9013-6A521BCEB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2985" y="2660230"/>
              <a:ext cx="4561720" cy="19648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83BBD23-9B2C-4E24-98AF-B13A17D38A8C}"/>
                    </a:ext>
                  </a:extLst>
                </p:cNvPr>
                <p:cNvSpPr/>
                <p:nvPr/>
              </p:nvSpPr>
              <p:spPr>
                <a:xfrm>
                  <a:off x="2690055" y="3457575"/>
                  <a:ext cx="2914650" cy="35111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ko-KR" altLang="en-US" sz="1800" b="1" dirty="0">
                      <a:solidFill>
                        <a:srgbClr val="00B050"/>
                      </a:solidFill>
                    </a:rPr>
                    <a:t> 와 </a:t>
                  </a:r>
                  <a14:m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ko-KR" altLang="en-US" sz="1800" b="1" dirty="0">
                      <a:solidFill>
                        <a:srgbClr val="00B050"/>
                      </a:solidFill>
                    </a:rPr>
                    <a:t> 에 대한 </a:t>
                  </a:r>
                  <a14:m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a14:m>
                  <a:r>
                    <a:rPr lang="ko-KR" altLang="en-US" sz="1800" b="1" dirty="0">
                      <a:solidFill>
                        <a:srgbClr val="00B050"/>
                      </a:solidFill>
                    </a:rPr>
                    <a:t> 의 </a:t>
                  </a:r>
                  <a:r>
                    <a:rPr lang="en-US" altLang="ko-KR" sz="1800" b="1" dirty="0">
                      <a:solidFill>
                        <a:srgbClr val="00B050"/>
                      </a:solidFill>
                    </a:rPr>
                    <a:t>gradient</a:t>
                  </a:r>
                  <a:endParaRPr lang="ko-KR" altLang="en-US" sz="1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83BBD23-9B2C-4E24-98AF-B13A17D38A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55" y="3457575"/>
                  <a:ext cx="2914650" cy="351115"/>
                </a:xfrm>
                <a:prstGeom prst="rect">
                  <a:avLst/>
                </a:prstGeom>
                <a:blipFill>
                  <a:blip r:embed="rId7"/>
                  <a:stretch>
                    <a:fillRect t="-13333" r="-1250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C82E989-4937-4FA3-A219-B626769E6424}"/>
                    </a:ext>
                  </a:extLst>
                </p:cNvPr>
                <p:cNvSpPr/>
                <p:nvPr/>
              </p:nvSpPr>
              <p:spPr>
                <a:xfrm>
                  <a:off x="2690055" y="4431831"/>
                  <a:ext cx="2914650" cy="35111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a14:m>
                  <a:r>
                    <a:rPr lang="ko-KR" altLang="en-US" sz="1800" b="1" dirty="0">
                      <a:solidFill>
                        <a:srgbClr val="00B050"/>
                      </a:solidFill>
                    </a:rPr>
                    <a:t> 와 </a:t>
                  </a:r>
                  <a14:m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ko-KR" altLang="en-US" sz="1800" b="1" dirty="0">
                      <a:solidFill>
                        <a:srgbClr val="00B050"/>
                      </a:solidFill>
                    </a:rPr>
                    <a:t> 에 대한 </a:t>
                  </a:r>
                  <a14:m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a14:m>
                  <a:r>
                    <a:rPr lang="ko-KR" altLang="en-US" sz="1800" b="1" dirty="0">
                      <a:solidFill>
                        <a:srgbClr val="00B050"/>
                      </a:solidFill>
                    </a:rPr>
                    <a:t> 의 </a:t>
                  </a:r>
                  <a:r>
                    <a:rPr lang="en-US" altLang="ko-KR" sz="1800" b="1" dirty="0">
                      <a:solidFill>
                        <a:srgbClr val="00B050"/>
                      </a:solidFill>
                    </a:rPr>
                    <a:t>gradient</a:t>
                  </a:r>
                  <a:endParaRPr lang="ko-KR" altLang="en-US" sz="18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C82E989-4937-4FA3-A219-B626769E64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55" y="4431831"/>
                  <a:ext cx="2914650" cy="351115"/>
                </a:xfrm>
                <a:prstGeom prst="rect">
                  <a:avLst/>
                </a:prstGeom>
                <a:blipFill>
                  <a:blip r:embed="rId8"/>
                  <a:stretch>
                    <a:fillRect t="-13333" r="-417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8A1BE6-4BC4-4882-B934-F74C9121AC50}"/>
              </a:ext>
            </a:extLst>
          </p:cNvPr>
          <p:cNvSpPr txBox="1"/>
          <p:nvPr/>
        </p:nvSpPr>
        <p:spPr>
          <a:xfrm>
            <a:off x="5881688" y="3808690"/>
            <a:ext cx="5957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Backpropagation </a:t>
            </a:r>
            <a:r>
              <a:rPr lang="ko-KR" altLang="en-US" dirty="0"/>
              <a:t>은 </a:t>
            </a:r>
            <a:r>
              <a:rPr lang="en-US" altLang="ko-KR" dirty="0"/>
              <a:t>chain rule </a:t>
            </a:r>
            <a:r>
              <a:rPr lang="ko-KR" altLang="en-US" dirty="0"/>
              <a:t>의 재귀적인 응용이다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Chain rule </a:t>
            </a:r>
            <a:r>
              <a:rPr lang="ko-KR" altLang="en-US" dirty="0"/>
              <a:t>에 의해 </a:t>
            </a:r>
            <a:r>
              <a:rPr lang="en-US" altLang="ko-KR" dirty="0"/>
              <a:t>computational</a:t>
            </a:r>
            <a:r>
              <a:rPr lang="ko-KR" altLang="en-US" dirty="0"/>
              <a:t> </a:t>
            </a:r>
            <a:r>
              <a:rPr lang="en-US" altLang="ko-KR" dirty="0"/>
              <a:t>graph </a:t>
            </a:r>
            <a:r>
              <a:rPr lang="ko-KR" altLang="en-US" dirty="0"/>
              <a:t>의 가장 끝에서부터 </a:t>
            </a:r>
            <a:r>
              <a:rPr lang="en-US" altLang="ko-KR" dirty="0"/>
              <a:t>gradient </a:t>
            </a:r>
            <a:r>
              <a:rPr lang="ko-KR" altLang="en-US" dirty="0"/>
              <a:t>를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4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FFC539-600D-4929-BC3D-2FD74E13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2" y="955314"/>
            <a:ext cx="2669235" cy="1149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CE38A3-B920-4E79-AED6-D2B142DFF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" t="2704" r="2224" b="12437"/>
          <a:stretch/>
        </p:blipFill>
        <p:spPr>
          <a:xfrm>
            <a:off x="2954354" y="269861"/>
            <a:ext cx="3845774" cy="25209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9A1986-EE2D-4D1E-947B-5F97D1FAD5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0" t="2181" r="1311" b="16037"/>
          <a:stretch/>
        </p:blipFill>
        <p:spPr>
          <a:xfrm>
            <a:off x="7522726" y="269861"/>
            <a:ext cx="3837691" cy="25209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7E811B-A12A-46EA-BC29-FA980B35F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0" t="1548" r="1517" b="17101"/>
          <a:stretch/>
        </p:blipFill>
        <p:spPr>
          <a:xfrm>
            <a:off x="116370" y="3265018"/>
            <a:ext cx="3841680" cy="26329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13C523-6395-4515-86EA-81BD303F9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5" r="1470" b="7897"/>
          <a:stretch/>
        </p:blipFill>
        <p:spPr>
          <a:xfrm>
            <a:off x="4036923" y="3238927"/>
            <a:ext cx="3960405" cy="33701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79B52F-4975-4D4A-98EC-B2999EC1B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5" t="1935" r="1132" b="10161"/>
          <a:stretch/>
        </p:blipFill>
        <p:spPr>
          <a:xfrm>
            <a:off x="8076202" y="3234782"/>
            <a:ext cx="4034251" cy="33743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E7D326-99C8-4C25-BB5A-783544900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76" b="7886"/>
          <a:stretch/>
        </p:blipFill>
        <p:spPr>
          <a:xfrm>
            <a:off x="150233" y="145249"/>
            <a:ext cx="2289035" cy="673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37F06-1EB0-4A47-8A3A-1DA1A05DF77F}"/>
                  </a:ext>
                </a:extLst>
              </p:cNvPr>
              <p:cNvSpPr txBox="1"/>
              <p:nvPr/>
            </p:nvSpPr>
            <p:spPr>
              <a:xfrm>
                <a:off x="8506887" y="2226173"/>
                <a:ext cx="2250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altLang="ko-KR" b="1" dirty="0">
                    <a:solidFill>
                      <a:srgbClr val="00B050"/>
                    </a:solidFill>
                  </a:rPr>
                  <a:t> 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37F06-1EB0-4A47-8A3A-1DA1A05DF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887" y="2226173"/>
                <a:ext cx="2250367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D80687-368F-4272-88D6-69E2B50F8821}"/>
                  </a:ext>
                </a:extLst>
              </p:cNvPr>
              <p:cNvSpPr txBox="1"/>
              <p:nvPr/>
            </p:nvSpPr>
            <p:spPr>
              <a:xfrm>
                <a:off x="2243463" y="5334001"/>
                <a:ext cx="9734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D80687-368F-4272-88D6-69E2B50F8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463" y="5334001"/>
                <a:ext cx="9734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F935C1-B291-49BD-83AA-684D7C460780}"/>
                  </a:ext>
                </a:extLst>
              </p:cNvPr>
              <p:cNvSpPr txBox="1"/>
              <p:nvPr/>
            </p:nvSpPr>
            <p:spPr>
              <a:xfrm>
                <a:off x="5755865" y="5231173"/>
                <a:ext cx="152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F935C1-B291-49BD-83AA-684D7C46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865" y="5231173"/>
                <a:ext cx="15206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4883E-8D33-4568-95DE-6DDB0228F1F4}"/>
                  </a:ext>
                </a:extLst>
              </p:cNvPr>
              <p:cNvSpPr txBox="1"/>
              <p:nvPr/>
            </p:nvSpPr>
            <p:spPr>
              <a:xfrm>
                <a:off x="9716270" y="5231173"/>
                <a:ext cx="152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4883E-8D33-4568-95DE-6DDB0228F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270" y="5231173"/>
                <a:ext cx="15206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BF47C1B-5FF2-451B-BD8E-DFFABCB3EC01}"/>
              </a:ext>
            </a:extLst>
          </p:cNvPr>
          <p:cNvSpPr txBox="1"/>
          <p:nvPr/>
        </p:nvSpPr>
        <p:spPr>
          <a:xfrm>
            <a:off x="298548" y="2275082"/>
            <a:ext cx="243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초록색 숫자 </a:t>
            </a:r>
            <a:r>
              <a:rPr lang="en-US" altLang="ko-KR" dirty="0">
                <a:solidFill>
                  <a:srgbClr val="00B050"/>
                </a:solidFill>
              </a:rPr>
              <a:t>: values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빨간색 숫자 </a:t>
            </a:r>
            <a:r>
              <a:rPr lang="en-US" altLang="ko-KR" dirty="0">
                <a:solidFill>
                  <a:srgbClr val="FF0000"/>
                </a:solidFill>
              </a:rPr>
              <a:t>: gradients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24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D5B960-0630-47BE-89FB-CBAD02C3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989"/>
            <a:ext cx="12192000" cy="5986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CEC810-0414-4267-8614-5248A13A85C9}"/>
              </a:ext>
            </a:extLst>
          </p:cNvPr>
          <p:cNvSpPr txBox="1"/>
          <p:nvPr/>
        </p:nvSpPr>
        <p:spPr>
          <a:xfrm>
            <a:off x="2352676" y="790575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C7723"/>
                </a:solidFill>
              </a:rPr>
              <a:t>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AF365-9743-42DF-8362-FA2DDB03CCCF}"/>
              </a:ext>
            </a:extLst>
          </p:cNvPr>
          <p:cNvSpPr txBox="1"/>
          <p:nvPr/>
        </p:nvSpPr>
        <p:spPr>
          <a:xfrm>
            <a:off x="10220326" y="2790825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C7723"/>
                </a:solidFill>
              </a:rPr>
              <a:t>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E1A54-13D6-4E9D-A128-45077C130150}"/>
              </a:ext>
            </a:extLst>
          </p:cNvPr>
          <p:cNvSpPr txBox="1"/>
          <p:nvPr/>
        </p:nvSpPr>
        <p:spPr>
          <a:xfrm>
            <a:off x="2190751" y="4505325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C7723"/>
                </a:solidFill>
              </a:rPr>
              <a:t>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E4923-AE47-4095-9A7E-C8B4660CD423}"/>
              </a:ext>
            </a:extLst>
          </p:cNvPr>
          <p:cNvSpPr txBox="1"/>
          <p:nvPr/>
        </p:nvSpPr>
        <p:spPr>
          <a:xfrm>
            <a:off x="5029199" y="1466850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미리 구할 수 있는 미분 값</a:t>
            </a:r>
          </a:p>
        </p:txBody>
      </p:sp>
    </p:spTree>
    <p:extLst>
      <p:ext uri="{BB962C8B-B14F-4D97-AF65-F5344CB8AC3E}">
        <p14:creationId xmlns:p14="http://schemas.microsoft.com/office/powerpoint/2010/main" val="330125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A00B7C-595F-4767-AC27-C4EA27642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260"/>
            <a:ext cx="12192000" cy="59934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1789F2-BC6A-40A0-9742-4C6FEB0BB482}"/>
              </a:ext>
            </a:extLst>
          </p:cNvPr>
          <p:cNvSpPr/>
          <p:nvPr/>
        </p:nvSpPr>
        <p:spPr>
          <a:xfrm>
            <a:off x="7581900" y="695325"/>
            <a:ext cx="4610100" cy="14573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Gradients </a:t>
            </a:r>
            <a:r>
              <a:rPr lang="ko-KR" altLang="en-US" sz="1600" b="1" dirty="0">
                <a:solidFill>
                  <a:schemeClr val="bg1"/>
                </a:solidFill>
              </a:rPr>
              <a:t>를 구하기 위해서는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rgbClr val="34721B"/>
                </a:solidFill>
              </a:rPr>
              <a:t>입력 값을 받아서 </a:t>
            </a:r>
            <a:r>
              <a:rPr lang="en-US" altLang="ko-KR" sz="1600" b="1" dirty="0">
                <a:solidFill>
                  <a:srgbClr val="34721B"/>
                </a:solidFill>
              </a:rPr>
              <a:t>Loss </a:t>
            </a:r>
            <a:r>
              <a:rPr lang="ko-KR" altLang="en-US" sz="1600" b="1" dirty="0">
                <a:solidFill>
                  <a:srgbClr val="34721B"/>
                </a:solidFill>
              </a:rPr>
              <a:t>를 구하기까지 계산</a:t>
            </a:r>
            <a:endParaRPr lang="en-US" altLang="ko-KR" sz="1600" b="1" dirty="0">
              <a:solidFill>
                <a:srgbClr val="34721B"/>
              </a:solidFill>
            </a:endParaRPr>
          </a:p>
          <a:p>
            <a:pPr lvl="1"/>
            <a:r>
              <a:rPr lang="en-US" altLang="ko-KR" sz="1600" b="1" dirty="0">
                <a:solidFill>
                  <a:srgbClr val="34721B"/>
                </a:solidFill>
                <a:sym typeface="Wingdings" panose="05000000000000000000" pitchFamily="2" charset="2"/>
              </a:rPr>
              <a:t>: Forward pass</a:t>
            </a:r>
            <a:endParaRPr lang="en-US" altLang="ko-KR" sz="1600" b="1" dirty="0">
              <a:solidFill>
                <a:srgbClr val="34721B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rgbClr val="FF0000"/>
                </a:solidFill>
              </a:rPr>
              <a:t>끝에서부터 역으로 미분해가며 기울기를 계산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b="1" dirty="0">
                <a:solidFill>
                  <a:srgbClr val="FF0000"/>
                </a:solidFill>
              </a:rPr>
              <a:t>	</a:t>
            </a: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: Backward</a:t>
            </a:r>
            <a:r>
              <a:rPr lang="ko-KR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pass  Backpropagation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FDE3F8-0E88-4B4D-8EFE-4CDF95D65E42}"/>
              </a:ext>
            </a:extLst>
          </p:cNvPr>
          <p:cNvSpPr txBox="1"/>
          <p:nvPr/>
        </p:nvSpPr>
        <p:spPr>
          <a:xfrm>
            <a:off x="104775" y="3343275"/>
            <a:ext cx="401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4721B"/>
                </a:solidFill>
              </a:rPr>
              <a:t>Local gradient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backpropagation 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</a:rPr>
              <a:t>을 통해 </a:t>
            </a:r>
            <a:r>
              <a:rPr lang="ko-KR" altLang="en-US" b="1" dirty="0">
                <a:solidFill>
                  <a:srgbClr val="0070C0"/>
                </a:solidFill>
              </a:rPr>
              <a:t>뒤에서 받아온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upstream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gradient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</a:rPr>
              <a:t>를 곱해서 원하는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gradient 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</a:rPr>
              <a:t>를 구한다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9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008B2-4B91-472A-B6A8-D178E2DE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Another</a:t>
            </a:r>
            <a:r>
              <a:rPr lang="ko-KR" altLang="en-US" dirty="0"/>
              <a:t> </a:t>
            </a:r>
            <a:r>
              <a:rPr lang="en-US" altLang="ko-KR" dirty="0"/>
              <a:t>example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7BBDA-0F3D-4111-A009-52AE6E0C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88" y="545802"/>
            <a:ext cx="3595688" cy="96420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FFD6FE9-DB16-4BD1-8B34-3005EE0421BD}"/>
              </a:ext>
            </a:extLst>
          </p:cNvPr>
          <p:cNvGrpSpPr/>
          <p:nvPr/>
        </p:nvGrpSpPr>
        <p:grpSpPr>
          <a:xfrm>
            <a:off x="1776412" y="2466975"/>
            <a:ext cx="8639175" cy="3470695"/>
            <a:chOff x="1776412" y="2581275"/>
            <a:chExt cx="8639175" cy="34706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A76142-BEB3-49AF-A85C-FBAE42383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6412" y="2581275"/>
              <a:ext cx="8639175" cy="347069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D64ECB-8586-4FDB-9DAB-602F5384DA2C}"/>
                </a:ext>
              </a:extLst>
            </p:cNvPr>
            <p:cNvSpPr txBox="1"/>
            <p:nvPr/>
          </p:nvSpPr>
          <p:spPr>
            <a:xfrm>
              <a:off x="5851324" y="2705100"/>
              <a:ext cx="4564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Computational graph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로 나타내기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E6C3D7-628E-4096-A9FF-A436BAC9B589}"/>
              </a:ext>
            </a:extLst>
          </p:cNvPr>
          <p:cNvSpPr txBox="1"/>
          <p:nvPr/>
        </p:nvSpPr>
        <p:spPr>
          <a:xfrm>
            <a:off x="5427724" y="1536797"/>
            <a:ext cx="5187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복잡해서 </a:t>
            </a:r>
            <a:r>
              <a:rPr lang="en-US" altLang="ko-KR" sz="1400" dirty="0"/>
              <a:t>backpropagation</a:t>
            </a:r>
            <a:r>
              <a:rPr lang="ko-KR" altLang="en-US" sz="1400" dirty="0"/>
              <a:t> 이 얼마나 유용한 방식인지 알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20F387A2-8187-4638-952A-9F9E876796AD}"/>
              </a:ext>
            </a:extLst>
          </p:cNvPr>
          <p:cNvSpPr/>
          <p:nvPr/>
        </p:nvSpPr>
        <p:spPr>
          <a:xfrm>
            <a:off x="5460799" y="2590800"/>
            <a:ext cx="390525" cy="390525"/>
          </a:xfrm>
          <a:prstGeom prst="star5">
            <a:avLst/>
          </a:prstGeom>
          <a:solidFill>
            <a:srgbClr val="FFFF0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0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0243B8-1FEC-4CFF-B86F-6E91DEF5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651" y="105525"/>
            <a:ext cx="6590698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DD090A-7842-4D35-A1B0-223C0A6F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51" y="3467100"/>
            <a:ext cx="6599368" cy="324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2FFAA8-F7C5-4B1C-9099-6084998C13EB}"/>
              </a:ext>
            </a:extLst>
          </p:cNvPr>
          <p:cNvSpPr/>
          <p:nvPr/>
        </p:nvSpPr>
        <p:spPr>
          <a:xfrm>
            <a:off x="8220075" y="1630274"/>
            <a:ext cx="361950" cy="427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B1F77E-DC17-48E1-B9E2-90EC0B41E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524" y="4267200"/>
            <a:ext cx="27908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4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776E91-E461-4C86-B164-DCCA01AD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68" y="122325"/>
            <a:ext cx="6608064" cy="32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64EB11-E4A0-4BB6-B98F-F36E3C80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38" y="3484650"/>
            <a:ext cx="6603794" cy="32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77851D-C64B-4284-B5D1-6CC52F11A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207" y="1019175"/>
            <a:ext cx="2790825" cy="266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17C466-80A4-4324-B730-C924C4936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71975"/>
            <a:ext cx="27908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96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40A94E-60A7-44E0-89AC-BA5E5FED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523" y="131850"/>
            <a:ext cx="6594954" cy="32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2C3036-4EEE-4473-A7A9-347B1BA1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09" y="3484650"/>
            <a:ext cx="658218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717C59-2D4D-45EB-8919-7D644D5DC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7" y="1047750"/>
            <a:ext cx="27908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3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5D49E8-7775-42C2-8BC8-CB662D9E8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523" y="1809000"/>
            <a:ext cx="65949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11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AC3EAF-D010-4EAE-AA2A-9A1510F7D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3" t="4722" r="2344" b="4409"/>
          <a:stretch/>
        </p:blipFill>
        <p:spPr>
          <a:xfrm>
            <a:off x="542925" y="666750"/>
            <a:ext cx="11106150" cy="552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437D77-76F2-4BA1-A7B0-5BAA3E5D0F8F}"/>
              </a:ext>
            </a:extLst>
          </p:cNvPr>
          <p:cNvSpPr txBox="1"/>
          <p:nvPr/>
        </p:nvSpPr>
        <p:spPr>
          <a:xfrm>
            <a:off x="4829175" y="3333750"/>
            <a:ext cx="535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Sigmoid </a:t>
            </a:r>
            <a:r>
              <a:rPr lang="ko-KR" altLang="en-US" b="1" dirty="0">
                <a:solidFill>
                  <a:schemeClr val="bg1"/>
                </a:solidFill>
              </a:rPr>
              <a:t>와 같이 자주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사용되는 형태의 함수로 된 </a:t>
            </a:r>
            <a:r>
              <a:rPr lang="en-US" altLang="ko-KR" b="1" dirty="0">
                <a:solidFill>
                  <a:schemeClr val="bg1"/>
                </a:solidFill>
              </a:rPr>
              <a:t>computational graph </a:t>
            </a:r>
            <a:r>
              <a:rPr lang="ko-KR" altLang="en-US" b="1" dirty="0">
                <a:solidFill>
                  <a:schemeClr val="bg1"/>
                </a:solidFill>
              </a:rPr>
              <a:t>의 경우 </a:t>
            </a:r>
            <a:r>
              <a:rPr lang="ko-KR" altLang="en-US" b="1" dirty="0">
                <a:solidFill>
                  <a:srgbClr val="00B050"/>
                </a:solidFill>
              </a:rPr>
              <a:t>한번에</a:t>
            </a:r>
            <a:r>
              <a:rPr lang="ko-KR" altLang="en-US" b="1" dirty="0">
                <a:solidFill>
                  <a:schemeClr val="bg1"/>
                </a:solidFill>
              </a:rPr>
              <a:t> 미분할 수 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64B748-04C9-46FC-B785-36D3654540EE}"/>
              </a:ext>
            </a:extLst>
          </p:cNvPr>
          <p:cNvCxnSpPr>
            <a:cxnSpLocks/>
          </p:cNvCxnSpPr>
          <p:nvPr/>
        </p:nvCxnSpPr>
        <p:spPr>
          <a:xfrm flipH="1" flipV="1">
            <a:off x="9801225" y="4924425"/>
            <a:ext cx="485775" cy="200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563D7EE-ACF9-407E-BBF0-A82742FE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5043487"/>
            <a:ext cx="704850" cy="409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3C85AC-9287-4B66-B930-3F80C02FAE4D}"/>
              </a:ext>
            </a:extLst>
          </p:cNvPr>
          <p:cNvSpPr txBox="1"/>
          <p:nvPr/>
        </p:nvSpPr>
        <p:spPr>
          <a:xfrm>
            <a:off x="1059605" y="6310312"/>
            <a:ext cx="1007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simple graph &amp; complex computation of gradients </a:t>
            </a:r>
            <a:r>
              <a:rPr lang="en-US" altLang="ko-KR" b="1" dirty="0">
                <a:solidFill>
                  <a:srgbClr val="FFC000"/>
                </a:solidFill>
              </a:rPr>
              <a:t>vs</a:t>
            </a:r>
            <a:r>
              <a:rPr lang="en-US" altLang="ko-KR" b="1" dirty="0"/>
              <a:t> simple computation of gradients &amp; complex graph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0960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451DC-571D-495E-BBA2-DD1D8725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7EF34-DB89-480F-8BBE-7E030541E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8700"/>
            <a:ext cx="7153275" cy="1787525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Backpropagation</a:t>
            </a:r>
          </a:p>
          <a:p>
            <a:r>
              <a:rPr lang="en-US" altLang="ko-KR" sz="5400" dirty="0"/>
              <a:t>Neural Networks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98220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D3802-8448-490D-843B-2DD563D7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Patterns in backward 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4A13B1-0FA2-4BA4-9695-49BA3977F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 gate : gradient distributor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60F9E-39D9-40DC-BC84-88A0F81DD4EA}"/>
              </a:ext>
            </a:extLst>
          </p:cNvPr>
          <p:cNvSpPr txBox="1"/>
          <p:nvPr/>
        </p:nvSpPr>
        <p:spPr>
          <a:xfrm>
            <a:off x="7412832" y="3013936"/>
            <a:ext cx="47791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add</a:t>
            </a:r>
            <a:r>
              <a:rPr lang="ko-KR" altLang="en-US" sz="2400" dirty="0"/>
              <a:t> </a:t>
            </a:r>
            <a:r>
              <a:rPr lang="en-US" altLang="ko-KR" sz="2400" dirty="0"/>
              <a:t>gate</a:t>
            </a:r>
            <a:r>
              <a:rPr lang="ko-KR" altLang="en-US" sz="2400" dirty="0"/>
              <a:t> 의 </a:t>
            </a:r>
            <a:r>
              <a:rPr lang="en-US" altLang="ko-KR" sz="2400" dirty="0"/>
              <a:t>local gradient </a:t>
            </a:r>
            <a:r>
              <a:rPr lang="ko-KR" altLang="en-US" sz="2400" dirty="0"/>
              <a:t>는 </a:t>
            </a:r>
            <a:r>
              <a:rPr lang="en-US" altLang="ko-KR" sz="2400" dirty="0"/>
              <a:t>1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400" dirty="0"/>
              <a:t> local gradient * upstream gradient </a:t>
            </a:r>
            <a:r>
              <a:rPr lang="ko-KR" altLang="en-US" sz="2400" dirty="0"/>
              <a:t>를 하면 </a:t>
            </a:r>
            <a:r>
              <a:rPr lang="en-US" altLang="ko-KR" sz="2400" dirty="0"/>
              <a:t>upstream gradient </a:t>
            </a:r>
            <a:r>
              <a:rPr lang="ko-KR" altLang="en-US" sz="2400" dirty="0"/>
              <a:t>가 그대로 나오게 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400" dirty="0"/>
              <a:t> add gate </a:t>
            </a:r>
            <a:r>
              <a:rPr lang="ko-KR" altLang="en-US" sz="2400" dirty="0"/>
              <a:t>는 </a:t>
            </a:r>
            <a:r>
              <a:rPr lang="en-US" altLang="ko-KR" sz="2400" dirty="0"/>
              <a:t>gradient </a:t>
            </a:r>
            <a:r>
              <a:rPr lang="ko-KR" altLang="en-US" sz="2400" dirty="0"/>
              <a:t>를 그대로 전해주는 역할을</a:t>
            </a:r>
            <a:r>
              <a:rPr lang="en-US" altLang="ko-KR" sz="2400" dirty="0"/>
              <a:t> </a:t>
            </a:r>
            <a:r>
              <a:rPr lang="ko-KR" altLang="en-US" sz="2400" dirty="0"/>
              <a:t>한다 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400" dirty="0">
                <a:sym typeface="Wingdings" panose="05000000000000000000" pitchFamily="2" charset="2"/>
              </a:rPr>
              <a:t> distributor</a:t>
            </a:r>
            <a:endParaRPr lang="ko-KR" altLang="en-US" sz="24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76A97F2-C0D5-40E7-A01C-00A7F73AA72F}"/>
              </a:ext>
            </a:extLst>
          </p:cNvPr>
          <p:cNvGrpSpPr/>
          <p:nvPr/>
        </p:nvGrpSpPr>
        <p:grpSpPr>
          <a:xfrm>
            <a:off x="1039416" y="2684780"/>
            <a:ext cx="6172200" cy="3627120"/>
            <a:chOff x="1076325" y="2516963"/>
            <a:chExt cx="6172200" cy="36271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59D5C8-56B3-4B09-B15A-461985F8B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59" t="4545" r="5264" b="7143"/>
            <a:stretch/>
          </p:blipFill>
          <p:spPr>
            <a:xfrm>
              <a:off x="1076325" y="2516963"/>
              <a:ext cx="6172200" cy="362712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90BC99D-6D21-4C7A-9B23-377703D68522}"/>
                </a:ext>
              </a:extLst>
            </p:cNvPr>
            <p:cNvSpPr/>
            <p:nvPr/>
          </p:nvSpPr>
          <p:spPr>
            <a:xfrm>
              <a:off x="3800475" y="3900945"/>
              <a:ext cx="838200" cy="85725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EE7E4A3-E006-4130-8D73-91EBC49473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05225" y="3074670"/>
              <a:ext cx="280988" cy="90241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C22A8A91-DB5E-4CDE-AFF0-2AD6A41786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168" y="4706524"/>
              <a:ext cx="380000" cy="106836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B7881AE-04E8-42AA-9426-EEF8B8A1FB9F}"/>
                </a:ext>
              </a:extLst>
            </p:cNvPr>
            <p:cNvSpPr/>
            <p:nvPr/>
          </p:nvSpPr>
          <p:spPr>
            <a:xfrm>
              <a:off x="4733925" y="4329333"/>
              <a:ext cx="652462" cy="339091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9250D21-0B9D-4CFB-B6F5-95B5A5551F1E}"/>
                </a:ext>
              </a:extLst>
            </p:cNvPr>
            <p:cNvSpPr/>
            <p:nvPr/>
          </p:nvSpPr>
          <p:spPr>
            <a:xfrm>
              <a:off x="3052763" y="3356332"/>
              <a:ext cx="652462" cy="339091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E84C78B-3F3E-41B9-B5B1-3CA020D5F57E}"/>
                </a:ext>
              </a:extLst>
            </p:cNvPr>
            <p:cNvSpPr/>
            <p:nvPr/>
          </p:nvSpPr>
          <p:spPr>
            <a:xfrm>
              <a:off x="3052763" y="5354230"/>
              <a:ext cx="652462" cy="339091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0678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4A13B1-0FA2-4BA4-9695-49BA3977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max gate : gradient router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041790-05C5-4416-AAD9-4794B482E059}"/>
              </a:ext>
            </a:extLst>
          </p:cNvPr>
          <p:cNvGrpSpPr/>
          <p:nvPr/>
        </p:nvGrpSpPr>
        <p:grpSpPr>
          <a:xfrm>
            <a:off x="838200" y="1977549"/>
            <a:ext cx="6172200" cy="3627120"/>
            <a:chOff x="3009900" y="1977549"/>
            <a:chExt cx="6172200" cy="362712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F3AB94B-7A4E-4698-BF0A-B4E37E98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59" t="4545" r="5264" b="7143"/>
            <a:stretch/>
          </p:blipFill>
          <p:spPr>
            <a:xfrm>
              <a:off x="3009900" y="1977549"/>
              <a:ext cx="6172200" cy="3627120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A4E845B-7348-48ED-8DF5-A5D494F71353}"/>
                </a:ext>
              </a:extLst>
            </p:cNvPr>
            <p:cNvSpPr/>
            <p:nvPr/>
          </p:nvSpPr>
          <p:spPr>
            <a:xfrm>
              <a:off x="4044743" y="4364407"/>
              <a:ext cx="838200" cy="85725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8DB7481-9D91-40E3-BBCD-7172E9672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2818" y="3981395"/>
              <a:ext cx="302420" cy="47211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7427ED7-045D-4ECC-929A-8548CFE3C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2818" y="5094663"/>
              <a:ext cx="302420" cy="51000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5AB3C0D-8478-4CA5-8C0A-1412540B6449}"/>
                </a:ext>
              </a:extLst>
            </p:cNvPr>
            <p:cNvSpPr/>
            <p:nvPr/>
          </p:nvSpPr>
          <p:spPr>
            <a:xfrm>
              <a:off x="3290578" y="5264208"/>
              <a:ext cx="652462" cy="339091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D5EE33-DCE1-4291-9548-F6FA0616991E}"/>
                </a:ext>
              </a:extLst>
            </p:cNvPr>
            <p:cNvSpPr/>
            <p:nvPr/>
          </p:nvSpPr>
          <p:spPr>
            <a:xfrm>
              <a:off x="3282053" y="4283960"/>
              <a:ext cx="652462" cy="339091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A62B9C1-FFBE-4AE6-AA82-6257C38FBF60}"/>
                </a:ext>
              </a:extLst>
            </p:cNvPr>
            <p:cNvSpPr/>
            <p:nvPr/>
          </p:nvSpPr>
          <p:spPr>
            <a:xfrm>
              <a:off x="4982957" y="4793032"/>
              <a:ext cx="652462" cy="339091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50C75A8-2610-49B3-9C5C-857F455FD478}"/>
              </a:ext>
            </a:extLst>
          </p:cNvPr>
          <p:cNvSpPr txBox="1"/>
          <p:nvPr/>
        </p:nvSpPr>
        <p:spPr>
          <a:xfrm>
            <a:off x="7611165" y="2514513"/>
            <a:ext cx="4196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max</a:t>
            </a:r>
            <a:r>
              <a:rPr lang="ko-KR" altLang="en-US" sz="2400" dirty="0"/>
              <a:t> </a:t>
            </a:r>
            <a:r>
              <a:rPr lang="en-US" altLang="ko-KR" sz="2400" dirty="0"/>
              <a:t>gate</a:t>
            </a:r>
            <a:r>
              <a:rPr lang="ko-KR" altLang="en-US" sz="2400" dirty="0"/>
              <a:t> 는 큰 </a:t>
            </a:r>
            <a:r>
              <a:rPr lang="en-US" altLang="ko-KR" sz="2400" dirty="0"/>
              <a:t>value </a:t>
            </a:r>
            <a:r>
              <a:rPr lang="ko-KR" altLang="en-US" sz="2400" dirty="0"/>
              <a:t>를 가진 </a:t>
            </a:r>
            <a:r>
              <a:rPr lang="ko-KR" altLang="en-US" sz="2400" dirty="0" err="1"/>
              <a:t>브랜치에</a:t>
            </a:r>
            <a:r>
              <a:rPr lang="ko-KR" altLang="en-US" sz="2400" dirty="0"/>
              <a:t> </a:t>
            </a:r>
            <a:r>
              <a:rPr lang="en-US" altLang="ko-KR" sz="2400" dirty="0"/>
              <a:t>gradient </a:t>
            </a:r>
            <a:r>
              <a:rPr lang="ko-KR" altLang="en-US" sz="2400" dirty="0"/>
              <a:t>를 그대로 전하고</a:t>
            </a:r>
            <a:r>
              <a:rPr lang="en-US" altLang="ko-KR" sz="2400" dirty="0"/>
              <a:t>, </a:t>
            </a:r>
            <a:r>
              <a:rPr lang="ko-KR" altLang="en-US" sz="2400" dirty="0"/>
              <a:t>작은 </a:t>
            </a:r>
            <a:r>
              <a:rPr lang="en-US" altLang="ko-KR" sz="2400" dirty="0"/>
              <a:t>value </a:t>
            </a:r>
            <a:r>
              <a:rPr lang="ko-KR" altLang="en-US" sz="2400" dirty="0"/>
              <a:t>를 가진 </a:t>
            </a:r>
            <a:r>
              <a:rPr lang="ko-KR" altLang="en-US" sz="2400" dirty="0" err="1"/>
              <a:t>브랜치에</a:t>
            </a:r>
            <a:r>
              <a:rPr lang="ko-KR" altLang="en-US" sz="2400" dirty="0"/>
              <a:t> </a:t>
            </a:r>
            <a:r>
              <a:rPr lang="en-US" altLang="ko-KR" sz="2400" dirty="0"/>
              <a:t>0 </a:t>
            </a:r>
            <a:r>
              <a:rPr lang="ko-KR" altLang="en-US" sz="2400" dirty="0"/>
              <a:t>을 전한다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>
                <a:sym typeface="Wingdings" panose="05000000000000000000" pitchFamily="2" charset="2"/>
              </a:rPr>
              <a:t> router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0219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4A13B1-0FA2-4BA4-9695-49BA3977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 err="1"/>
              <a:t>mul</a:t>
            </a:r>
            <a:r>
              <a:rPr lang="en-US" altLang="ko-KR" dirty="0"/>
              <a:t> gate : gradient switcher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8B1274-184B-48A7-9985-79D6505BA914}"/>
                  </a:ext>
                </a:extLst>
              </p:cNvPr>
              <p:cNvSpPr txBox="1"/>
              <p:nvPr/>
            </p:nvSpPr>
            <p:spPr>
              <a:xfrm>
                <a:off x="3426716" y="2196410"/>
                <a:ext cx="184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8B1274-184B-48A7-9985-79D6505BA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16" y="2196410"/>
                <a:ext cx="184922" cy="276999"/>
              </a:xfrm>
              <a:prstGeom prst="rect">
                <a:avLst/>
              </a:prstGeom>
              <a:blipFill>
                <a:blip r:embed="rId2"/>
                <a:stretch>
                  <a:fillRect l="-33333" r="-26667" b="-23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D13093-AADD-44E6-A32A-1179288BE7E5}"/>
              </a:ext>
            </a:extLst>
          </p:cNvPr>
          <p:cNvGrpSpPr/>
          <p:nvPr/>
        </p:nvGrpSpPr>
        <p:grpSpPr>
          <a:xfrm>
            <a:off x="838200" y="1967984"/>
            <a:ext cx="6172200" cy="3636685"/>
            <a:chOff x="1114425" y="1967984"/>
            <a:chExt cx="6172200" cy="363668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24E4AE2-4D11-478E-BDFC-82DB883C55EB}"/>
                </a:ext>
              </a:extLst>
            </p:cNvPr>
            <p:cNvGrpSpPr/>
            <p:nvPr/>
          </p:nvGrpSpPr>
          <p:grpSpPr>
            <a:xfrm>
              <a:off x="1114425" y="1977549"/>
              <a:ext cx="6172200" cy="3627120"/>
              <a:chOff x="3009900" y="1977549"/>
              <a:chExt cx="6172200" cy="362712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F3AB94B-7A4E-4698-BF0A-B4E37E98AA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59" t="4545" r="5264" b="7143"/>
              <a:stretch/>
            </p:blipFill>
            <p:spPr>
              <a:xfrm>
                <a:off x="3009900" y="1977549"/>
                <a:ext cx="6172200" cy="3627120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D7358F5-B841-414E-A37D-6199930439D4}"/>
                  </a:ext>
                </a:extLst>
              </p:cNvPr>
              <p:cNvSpPr/>
              <p:nvPr/>
            </p:nvSpPr>
            <p:spPr>
              <a:xfrm>
                <a:off x="4054268" y="2360561"/>
                <a:ext cx="838200" cy="85725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B0C47F1A-8A14-4CAD-A284-B290A844A1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92343" y="2124075"/>
                <a:ext cx="255675" cy="410109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71B9BD54-4585-4249-81B6-954D65C2A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2343" y="3090817"/>
                <a:ext cx="302420" cy="51000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FA2EB777-CF5E-4439-861B-F8954C25F14F}"/>
                  </a:ext>
                </a:extLst>
              </p:cNvPr>
              <p:cNvSpPr/>
              <p:nvPr/>
            </p:nvSpPr>
            <p:spPr>
              <a:xfrm>
                <a:off x="3338393" y="2303864"/>
                <a:ext cx="652462" cy="339091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0C6DD40-FAC4-4A89-9C78-EC8EAA3ED95A}"/>
                  </a:ext>
                </a:extLst>
              </p:cNvPr>
              <p:cNvSpPr/>
              <p:nvPr/>
            </p:nvSpPr>
            <p:spPr>
              <a:xfrm>
                <a:off x="3301733" y="3290307"/>
                <a:ext cx="652462" cy="339091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6BC642A-9E9A-4613-82E1-1D22AA234A08}"/>
                  </a:ext>
                </a:extLst>
              </p:cNvPr>
              <p:cNvSpPr/>
              <p:nvPr/>
            </p:nvSpPr>
            <p:spPr>
              <a:xfrm>
                <a:off x="4999625" y="2812045"/>
                <a:ext cx="652462" cy="339091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DB6D00AE-EE43-4388-8D15-C0C71F0E0955}"/>
                    </a:ext>
                  </a:extLst>
                </p:cNvPr>
                <p:cNvSpPr/>
                <p:nvPr/>
              </p:nvSpPr>
              <p:spPr>
                <a:xfrm>
                  <a:off x="4041361" y="2452534"/>
                  <a:ext cx="2634420" cy="52805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ko-KR" altLang="en-US" sz="1800" dirty="0">
                      <a:solidFill>
                        <a:srgbClr val="0070C0"/>
                      </a:solidFill>
                    </a:rPr>
                    <a:t> 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US" altLang="ko-KR" sz="1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1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altLang="ko-KR" sz="1800" dirty="0">
                      <a:solidFill>
                        <a:srgbClr val="0070C0"/>
                      </a:solidFill>
                    </a:rPr>
                    <a:t>, </a:t>
                  </a:r>
                  <a:r>
                    <a:rPr lang="ko-KR" altLang="en-US" sz="180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US" altLang="ko-KR" sz="1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ko-KR" altLang="en-US" sz="1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DB6D00AE-EE43-4388-8D15-C0C71F0E09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361" y="2452534"/>
                  <a:ext cx="2634420" cy="528057"/>
                </a:xfrm>
                <a:prstGeom prst="rect">
                  <a:avLst/>
                </a:prstGeom>
                <a:blipFill>
                  <a:blip r:embed="rId4"/>
                  <a:stretch>
                    <a:fillRect b="-33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2E9B31-3328-43E1-8C6E-15CAD549F482}"/>
                </a:ext>
              </a:extLst>
            </p:cNvPr>
            <p:cNvSpPr txBox="1"/>
            <p:nvPr/>
          </p:nvSpPr>
          <p:spPr>
            <a:xfrm>
              <a:off x="2058720" y="1967984"/>
              <a:ext cx="2333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Upstream gradient * y 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ECEB37-4E78-45F6-9266-389572AF42D0}"/>
                </a:ext>
              </a:extLst>
            </p:cNvPr>
            <p:cNvSpPr txBox="1"/>
            <p:nvPr/>
          </p:nvSpPr>
          <p:spPr>
            <a:xfrm>
              <a:off x="2068125" y="3282386"/>
              <a:ext cx="2333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Upstream gradient * x 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E9267D-2A8D-4184-9751-6E0B81535BA3}"/>
              </a:ext>
            </a:extLst>
          </p:cNvPr>
          <p:cNvSpPr txBox="1"/>
          <p:nvPr/>
        </p:nvSpPr>
        <p:spPr>
          <a:xfrm>
            <a:off x="7302233" y="2866887"/>
            <a:ext cx="4249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x</a:t>
            </a:r>
            <a:r>
              <a:rPr lang="ko-KR" altLang="en-US" sz="2400" dirty="0"/>
              <a:t> 와 </a:t>
            </a:r>
            <a:r>
              <a:rPr lang="en-US" altLang="ko-KR" sz="2400" dirty="0"/>
              <a:t>y </a:t>
            </a:r>
            <a:r>
              <a:rPr lang="ko-KR" altLang="en-US" sz="2400" dirty="0"/>
              <a:t>의 값이 스위치 되어 </a:t>
            </a:r>
            <a:r>
              <a:rPr lang="en-US" altLang="ko-KR" sz="2400" dirty="0"/>
              <a:t>upstream gradient </a:t>
            </a:r>
            <a:r>
              <a:rPr lang="ko-KR" altLang="en-US" sz="2400" dirty="0"/>
              <a:t>와 곱해진다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>
                <a:sym typeface="Wingdings" panose="05000000000000000000" pitchFamily="2" charset="2"/>
              </a:rPr>
              <a:t> switcher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468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48A121-08F9-4249-9AA1-7F503171A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2" t="11389" r="6751" b="1804"/>
          <a:stretch/>
        </p:blipFill>
        <p:spPr>
          <a:xfrm>
            <a:off x="838200" y="2047875"/>
            <a:ext cx="5530291" cy="36576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5D8281D-B9F2-4CAD-ABE9-100B6A97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Gradients add at branches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9F188-4E0E-4539-9CA1-EB8BEA54486B}"/>
              </a:ext>
            </a:extLst>
          </p:cNvPr>
          <p:cNvSpPr txBox="1"/>
          <p:nvPr/>
        </p:nvSpPr>
        <p:spPr>
          <a:xfrm>
            <a:off x="6559283" y="2828835"/>
            <a:ext cx="5530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Upstream gradient </a:t>
            </a:r>
            <a:r>
              <a:rPr lang="ko-KR" altLang="en-US" sz="2400" dirty="0"/>
              <a:t>가 여러 개 일 때 </a:t>
            </a:r>
            <a:r>
              <a:rPr lang="ko-KR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여러 노드와 연결된 하나의 노드</a:t>
            </a:r>
            <a:r>
              <a:rPr lang="ko-KR" altLang="en-US" sz="2400" dirty="0"/>
              <a:t>에서 복수개의 </a:t>
            </a:r>
            <a:r>
              <a:rPr lang="en-US" altLang="ko-KR" sz="2400" dirty="0"/>
              <a:t>gradient </a:t>
            </a:r>
            <a:r>
              <a:rPr lang="ko-KR" altLang="en-US" sz="2400" dirty="0"/>
              <a:t>들이 더해진다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8D39F24-1009-407E-962B-FAC62988B3E2}"/>
              </a:ext>
            </a:extLst>
          </p:cNvPr>
          <p:cNvSpPr/>
          <p:nvPr/>
        </p:nvSpPr>
        <p:spPr>
          <a:xfrm>
            <a:off x="1930193" y="3133814"/>
            <a:ext cx="1032082" cy="1076236"/>
          </a:xfrm>
          <a:prstGeom prst="ellipse">
            <a:avLst/>
          </a:prstGeom>
          <a:noFill/>
          <a:ln w="38100">
            <a:solidFill>
              <a:srgbClr val="8BC4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74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75872-76FE-4557-A0EA-B11B50DA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Gradients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vectorized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E844757-3DBC-4573-9F6F-DD194D4AD18F}"/>
              </a:ext>
            </a:extLst>
          </p:cNvPr>
          <p:cNvGrpSpPr/>
          <p:nvPr/>
        </p:nvGrpSpPr>
        <p:grpSpPr>
          <a:xfrm>
            <a:off x="1699061" y="1690688"/>
            <a:ext cx="8793878" cy="4320000"/>
            <a:chOff x="2638425" y="1621478"/>
            <a:chExt cx="8793878" cy="432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C8B6D1-2CB9-4868-957D-FFD0BD6D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8425" y="1621478"/>
              <a:ext cx="8793878" cy="4320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93BBB0-F2EA-4CED-A523-2DF0E6A2DAD0}"/>
                </a:ext>
              </a:extLst>
            </p:cNvPr>
            <p:cNvSpPr/>
            <p:nvPr/>
          </p:nvSpPr>
          <p:spPr>
            <a:xfrm>
              <a:off x="2638425" y="1714500"/>
              <a:ext cx="4724400" cy="4356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A141A2-A038-4755-A4E4-A52BE4E20FDB}"/>
              </a:ext>
            </a:extLst>
          </p:cNvPr>
          <p:cNvSpPr txBox="1"/>
          <p:nvPr/>
        </p:nvSpPr>
        <p:spPr>
          <a:xfrm>
            <a:off x="7134225" y="329669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각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요소의 미분을 포함하는 행렬</a:t>
            </a:r>
          </a:p>
        </p:txBody>
      </p:sp>
    </p:spTree>
    <p:extLst>
      <p:ext uri="{BB962C8B-B14F-4D97-AF65-F5344CB8AC3E}">
        <p14:creationId xmlns:p14="http://schemas.microsoft.com/office/powerpoint/2010/main" val="241186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0E0EE-ADC4-40D6-A642-8608EF99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 잠깐</a:t>
            </a:r>
            <a:r>
              <a:rPr lang="en-US" altLang="ko-KR" dirty="0"/>
              <a:t>!!! Jacobian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8DBEE-D1DC-4A35-A451-3A24C16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함수가 </a:t>
            </a:r>
            <a:r>
              <a:rPr lang="en-US" altLang="ko-KR" dirty="0"/>
              <a:t>n</a:t>
            </a:r>
            <a:r>
              <a:rPr lang="ko-KR" altLang="en-US" dirty="0"/>
              <a:t> 개의 변수들을 가지고 있다고 하자</a:t>
            </a:r>
            <a:r>
              <a:rPr lang="en-US" altLang="ko-KR" dirty="0"/>
              <a:t>. </a:t>
            </a:r>
            <a:r>
              <a:rPr lang="ko-KR" altLang="en-US" dirty="0"/>
              <a:t>그리고 그런 함수가 </a:t>
            </a:r>
            <a:r>
              <a:rPr lang="en-US" altLang="ko-KR" dirty="0"/>
              <a:t>m </a:t>
            </a:r>
            <a:r>
              <a:rPr lang="ko-KR" altLang="en-US" dirty="0"/>
              <a:t>개 있다고 하자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함수들의 </a:t>
            </a:r>
            <a:r>
              <a:rPr lang="ko-KR" altLang="en-US" dirty="0" err="1"/>
              <a:t>편미분들을</a:t>
            </a:r>
            <a:r>
              <a:rPr lang="ko-KR" altLang="en-US" dirty="0"/>
              <a:t> 전부 계산하려고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이와 같이 </a:t>
            </a:r>
            <a:r>
              <a:rPr lang="ko-KR" altLang="en-US" dirty="0" err="1"/>
              <a:t>편미분을</a:t>
            </a:r>
            <a:r>
              <a:rPr lang="ko-KR" altLang="en-US" dirty="0"/>
              <a:t> 할 변수들이 많고</a:t>
            </a:r>
            <a:r>
              <a:rPr lang="en-US" altLang="ko-KR" dirty="0"/>
              <a:t>, </a:t>
            </a:r>
            <a:r>
              <a:rPr lang="ko-KR" altLang="en-US" dirty="0"/>
              <a:t>그 변수들로 이루어져 있는 함수가 많을 때 </a:t>
            </a:r>
            <a:r>
              <a:rPr lang="en-US" altLang="ko-KR" dirty="0"/>
              <a:t>Jacobian matrix </a:t>
            </a:r>
            <a:r>
              <a:rPr lang="ko-KR" altLang="en-US" dirty="0"/>
              <a:t>를 사용해서 미분을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96CD01-3331-44E8-9877-C843C5A3D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99" b="18767"/>
          <a:stretch/>
        </p:blipFill>
        <p:spPr>
          <a:xfrm>
            <a:off x="5191125" y="2276474"/>
            <a:ext cx="3695700" cy="3619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CA7138-3325-45B5-AC0C-523ACAAB1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9" t="9406" r="5593" b="6436"/>
          <a:stretch/>
        </p:blipFill>
        <p:spPr>
          <a:xfrm>
            <a:off x="2214102" y="4296081"/>
            <a:ext cx="2552700" cy="1619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8F1C8-CAFE-410B-9A91-85B188CE6209}"/>
                  </a:ext>
                </a:extLst>
              </p:cNvPr>
              <p:cNvSpPr txBox="1"/>
              <p:nvPr/>
            </p:nvSpPr>
            <p:spPr>
              <a:xfrm>
                <a:off x="5325551" y="4367042"/>
                <a:ext cx="568657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ko-KR" altLang="en-US" dirty="0"/>
                  <a:t> 가 </a:t>
                </a:r>
                <a:r>
                  <a:rPr lang="en-US" altLang="ko-KR" dirty="0"/>
                  <a:t>2 </a:t>
                </a:r>
                <a:r>
                  <a:rPr lang="ko-KR" altLang="en-US" dirty="0"/>
                  <a:t>개의 변수를 가진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함수로 구성되어 있으면</a:t>
                </a:r>
                <a:r>
                  <a:rPr lang="en-US" altLang="ko-KR" dirty="0"/>
                  <a:t>, Jacobian Matrix</a:t>
                </a:r>
                <a:r>
                  <a:rPr lang="ko-KR" altLang="en-US" dirty="0"/>
                  <a:t>의 크기는 </a:t>
                </a:r>
                <a:r>
                  <a:rPr lang="en-US" altLang="ko-KR" dirty="0"/>
                  <a:t>2x2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ko-KR" altLang="en-US" dirty="0"/>
                  <a:t> 가 </a:t>
                </a:r>
                <a:r>
                  <a:rPr lang="en-US" altLang="ko-KR" dirty="0"/>
                  <a:t>2 </a:t>
                </a:r>
                <a:r>
                  <a:rPr lang="ko-KR" altLang="en-US" dirty="0"/>
                  <a:t>개의 변수를 가진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개의 함수로 구성되어 있으면</a:t>
                </a:r>
                <a:r>
                  <a:rPr lang="en-US" altLang="ko-KR" dirty="0"/>
                  <a:t>, Jacobian Matrix </a:t>
                </a:r>
                <a:r>
                  <a:rPr lang="ko-KR" altLang="en-US" dirty="0"/>
                  <a:t>의 크기는 </a:t>
                </a:r>
                <a:r>
                  <a:rPr lang="en-US" altLang="ko-KR" dirty="0"/>
                  <a:t>3x2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8F1C8-CAFE-410B-9A91-85B188CE6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551" y="4367042"/>
                <a:ext cx="5686577" cy="1477328"/>
              </a:xfrm>
              <a:prstGeom prst="rect">
                <a:avLst/>
              </a:prstGeom>
              <a:blipFill>
                <a:blip r:embed="rId4"/>
                <a:stretch>
                  <a:fillRect l="-966" t="-2881" r="-1395" b="-5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879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14DC2-C5A0-431C-9143-136B3A48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Jacobian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r>
              <a:rPr lang="ko-KR" altLang="en-US" dirty="0"/>
              <a:t> 예시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FBFCB7-BE65-4A6D-8C6F-597A4CA32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21"/>
          <a:stretch/>
        </p:blipFill>
        <p:spPr>
          <a:xfrm>
            <a:off x="3057525" y="1690688"/>
            <a:ext cx="6076950" cy="45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62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53208D-1FEB-4E0C-82A7-8DE6FBFCCAE1}"/>
              </a:ext>
            </a:extLst>
          </p:cNvPr>
          <p:cNvGrpSpPr/>
          <p:nvPr/>
        </p:nvGrpSpPr>
        <p:grpSpPr>
          <a:xfrm>
            <a:off x="1708611" y="148123"/>
            <a:ext cx="8774778" cy="4320000"/>
            <a:chOff x="1708611" y="1690688"/>
            <a:chExt cx="8774778" cy="432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BDCB963-4164-43E5-ABBA-33638FFB8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5" t="3093" r="1093" b="1686"/>
            <a:stretch/>
          </p:blipFill>
          <p:spPr>
            <a:xfrm>
              <a:off x="1708611" y="1690688"/>
              <a:ext cx="8774778" cy="432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E17B0C-FA35-4E4D-98D2-0F76E404D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9821" y="4307856"/>
              <a:ext cx="3497761" cy="153096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1B1CCD7-3B86-41B6-BFEC-78D9B66CE5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0" t="8026" r="2958" b="8816"/>
          <a:stretch/>
        </p:blipFill>
        <p:spPr>
          <a:xfrm>
            <a:off x="2852737" y="4507451"/>
            <a:ext cx="6486525" cy="23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8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7D487-0925-4D2F-AFB4-25F2F3E8217A}"/>
              </a:ext>
            </a:extLst>
          </p:cNvPr>
          <p:cNvSpPr txBox="1"/>
          <p:nvPr/>
        </p:nvSpPr>
        <p:spPr>
          <a:xfrm>
            <a:off x="2657475" y="4986230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ym typeface="Wingdings" panose="05000000000000000000" pitchFamily="2" charset="2"/>
              </a:rPr>
              <a:t> </a:t>
            </a:r>
            <a:r>
              <a:rPr lang="en-US" altLang="ko-KR" sz="2800" b="1" dirty="0"/>
              <a:t>Diagonal matrix</a:t>
            </a:r>
            <a:endParaRPr lang="ko-KR" altLang="en-US" sz="28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7C032C-5313-4377-A667-55850E627E6E}"/>
              </a:ext>
            </a:extLst>
          </p:cNvPr>
          <p:cNvGrpSpPr/>
          <p:nvPr/>
        </p:nvGrpSpPr>
        <p:grpSpPr>
          <a:xfrm>
            <a:off x="0" y="1503415"/>
            <a:ext cx="5876925" cy="3371197"/>
            <a:chOff x="0" y="1503415"/>
            <a:chExt cx="5876925" cy="337119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091590-D8E3-404A-B10A-D7375D4B9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90" t="3891" r="2890" b="3259"/>
            <a:stretch/>
          </p:blipFill>
          <p:spPr>
            <a:xfrm>
              <a:off x="0" y="1503415"/>
              <a:ext cx="5876925" cy="337119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A884E00-DAEB-4B96-9A3E-EED423DF5D37}"/>
                </a:ext>
              </a:extLst>
            </p:cNvPr>
            <p:cNvSpPr/>
            <p:nvPr/>
          </p:nvSpPr>
          <p:spPr>
            <a:xfrm>
              <a:off x="0" y="3620129"/>
              <a:ext cx="1706504" cy="125448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78B6717-0E8D-4844-BE42-BC63662BF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8" t="4257" r="6980" b="3089"/>
          <a:stretch/>
        </p:blipFill>
        <p:spPr>
          <a:xfrm>
            <a:off x="5876925" y="1080188"/>
            <a:ext cx="6315075" cy="421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2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37EFE-5C44-495C-9512-42BA9594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vectorized example :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4C54CD-1DAF-47D6-89BC-D56F9722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15636"/>
            <a:ext cx="5543550" cy="628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B3B658-5B95-4026-BB93-22C50AEC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78" y="1690688"/>
            <a:ext cx="981635" cy="457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4EFFE6-3240-4568-92DB-F7DB19AD0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13" y="1690688"/>
            <a:ext cx="1392382" cy="4572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DDB0D89-6F6E-4F0C-B4BA-BB992C66207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987907" y="1294928"/>
            <a:ext cx="513897" cy="39576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AFDE124-BEF7-4E34-9B87-F01AAC2C8D23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200496" y="1314923"/>
            <a:ext cx="296312" cy="375765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15A855C-7701-44E0-9683-57380E8C28C9}"/>
              </a:ext>
            </a:extLst>
          </p:cNvPr>
          <p:cNvGrpSpPr/>
          <p:nvPr/>
        </p:nvGrpSpPr>
        <p:grpSpPr>
          <a:xfrm>
            <a:off x="2248263" y="2295659"/>
            <a:ext cx="8200777" cy="4197216"/>
            <a:chOff x="2396419" y="2295659"/>
            <a:chExt cx="8200777" cy="419721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D0E10B4-C3B9-469E-923A-D962DC297065}"/>
                </a:ext>
              </a:extLst>
            </p:cNvPr>
            <p:cNvGrpSpPr/>
            <p:nvPr/>
          </p:nvGrpSpPr>
          <p:grpSpPr>
            <a:xfrm>
              <a:off x="2396419" y="2295659"/>
              <a:ext cx="8200777" cy="4197216"/>
              <a:chOff x="2133321" y="2517909"/>
              <a:chExt cx="8200777" cy="419721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27C3FF0-4AE4-4EA6-8D01-C81D52846F70}"/>
                  </a:ext>
                </a:extLst>
              </p:cNvPr>
              <p:cNvGrpSpPr/>
              <p:nvPr/>
            </p:nvGrpSpPr>
            <p:grpSpPr>
              <a:xfrm>
                <a:off x="2133321" y="2517909"/>
                <a:ext cx="8134350" cy="4197216"/>
                <a:chOff x="85725" y="295274"/>
                <a:chExt cx="11772900" cy="6296025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D1E3BF74-275E-4664-90E9-09C0B436D4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452" r="2061"/>
                <a:stretch/>
              </p:blipFill>
              <p:spPr>
                <a:xfrm>
                  <a:off x="85725" y="295274"/>
                  <a:ext cx="11772900" cy="6296025"/>
                </a:xfrm>
                <a:prstGeom prst="rect">
                  <a:avLst/>
                </a:prstGeom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FCA16900-C789-4719-B0B2-4B8751C162BC}"/>
                    </a:ext>
                  </a:extLst>
                </p:cNvPr>
                <p:cNvSpPr/>
                <p:nvPr/>
              </p:nvSpPr>
              <p:spPr>
                <a:xfrm>
                  <a:off x="4387995" y="295274"/>
                  <a:ext cx="7470630" cy="5624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6A03C98-3195-49BE-98D7-84CBD834D1FF}"/>
                  </a:ext>
                </a:extLst>
              </p:cNvPr>
              <p:cNvCxnSpPr/>
              <p:nvPr/>
            </p:nvCxnSpPr>
            <p:spPr>
              <a:xfrm>
                <a:off x="8096250" y="4552950"/>
                <a:ext cx="1038225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05E3B9-563B-4973-BB4F-9CFFEC5FCA14}"/>
                  </a:ext>
                </a:extLst>
              </p:cNvPr>
              <p:cNvSpPr txBox="1"/>
              <p:nvPr/>
            </p:nvSpPr>
            <p:spPr>
              <a:xfrm>
                <a:off x="7858124" y="4572353"/>
                <a:ext cx="1514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/>
                    </a:solidFill>
                  </a:rPr>
                  <a:t>regularization</a:t>
                </a:r>
                <a:endParaRPr lang="ko-KR" altLang="en-US" b="1" dirty="0">
                  <a:solidFill>
                    <a:schemeClr val="accent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97BE5EE-8D0E-4BE8-981D-47C2099C1B80}"/>
                      </a:ext>
                    </a:extLst>
                  </p:cNvPr>
                  <p:cNvSpPr txBox="1"/>
                  <p:nvPr/>
                </p:nvSpPr>
                <p:spPr>
                  <a:xfrm>
                    <a:off x="8562973" y="3287268"/>
                    <a:ext cx="1771125" cy="375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ko-KR" b="1" dirty="0">
                                  <a:solidFill>
                                    <a:schemeClr val="accent4"/>
                                  </a:solidFill>
                                </a:rPr>
                                <m:t>(0.22)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𝟐𝟔</m:t>
                              </m:r>
                              <m:r>
                                <a:rPr lang="en-US" altLang="ko-K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b="1" dirty="0">
                      <a:solidFill>
                        <a:schemeClr val="accent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97BE5EE-8D0E-4BE8-981D-47C2099C1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2973" y="3287268"/>
                    <a:ext cx="1771125" cy="37555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34" r="-345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F08E324-2F13-4B77-BC2A-D53519255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8651" y="2955064"/>
              <a:ext cx="323850" cy="40005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CFD4810-B581-46E3-9B3E-EA84F2D3E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7072" y="3910231"/>
              <a:ext cx="77152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4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E1303-5D0D-4EE9-BE82-67A7D1FC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025" y="2766218"/>
            <a:ext cx="6457950" cy="1325563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Backpropagation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215665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491C711-E5B9-444E-8121-20EF42C16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400" y="1119296"/>
            <a:ext cx="8863199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9659EA-AFDB-40B5-80D0-D5FFEC589E2A}"/>
                  </a:ext>
                </a:extLst>
              </p:cNvPr>
              <p:cNvSpPr/>
              <p:nvPr/>
            </p:nvSpPr>
            <p:spPr>
              <a:xfrm>
                <a:off x="6486525" y="2277159"/>
                <a:ext cx="400051" cy="646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b="1" dirty="0">
                  <a:solidFill>
                    <a:schemeClr val="accent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9659EA-AFDB-40B5-80D0-D5FFEC589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25" y="2277159"/>
                <a:ext cx="400051" cy="646331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785AC30-1DF5-43F8-B401-BFF2ADB3F924}"/>
                  </a:ext>
                </a:extLst>
              </p:cNvPr>
              <p:cNvSpPr/>
              <p:nvPr/>
            </p:nvSpPr>
            <p:spPr>
              <a:xfrm>
                <a:off x="6419850" y="3058209"/>
                <a:ext cx="533400" cy="646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b="1" dirty="0">
                  <a:solidFill>
                    <a:schemeClr val="accent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785AC30-1DF5-43F8-B401-BFF2ADB3F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50" y="3058209"/>
                <a:ext cx="533400" cy="646331"/>
              </a:xfrm>
              <a:prstGeom prst="rect">
                <a:avLst/>
              </a:prstGeom>
              <a:blipFill>
                <a:blip r:embed="rId4"/>
                <a:stretch>
                  <a:fillRect l="-1111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10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05245F3-294C-496E-B089-62B30ADDC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2" t="12340" r="14418" b="12056"/>
          <a:stretch/>
        </p:blipFill>
        <p:spPr>
          <a:xfrm>
            <a:off x="488308" y="3150799"/>
            <a:ext cx="3692519" cy="31795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6C934C-C3B4-44EC-B9B9-CB674CE4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잠깐 짚고 넘어가기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F45799D-D603-4CE8-B31C-1E42B59F4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7871" y="541022"/>
            <a:ext cx="5317791" cy="2610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A678B4-512B-428F-84C9-B45CCCB16959}"/>
                  </a:ext>
                </a:extLst>
              </p:cNvPr>
              <p:cNvSpPr txBox="1"/>
              <p:nvPr/>
            </p:nvSpPr>
            <p:spPr>
              <a:xfrm>
                <a:off x="374075" y="1866585"/>
                <a:ext cx="6293796" cy="1108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&lt;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.44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0.52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 에 대한 직관 </a:t>
                </a:r>
                <a:r>
                  <a:rPr lang="en-US" altLang="ko-KR" dirty="0"/>
                  <a:t>&gt;</a:t>
                </a:r>
              </a:p>
              <a:p>
                <a:pPr algn="ctr"/>
                <a:endParaRPr lang="en-US" altLang="ko-KR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Loss </a:t>
                </a:r>
                <a:r>
                  <a:rPr lang="ko-KR" altLang="en-US" dirty="0"/>
                  <a:t>에 미치는 영향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Loss </a:t>
                </a:r>
                <a:r>
                  <a:rPr lang="ko-KR" altLang="en-US" dirty="0"/>
                  <a:t>에 미치는 영향을 알고 싶다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A678B4-512B-428F-84C9-B45CCCB16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75" y="1866585"/>
                <a:ext cx="6293796" cy="1108317"/>
              </a:xfrm>
              <a:prstGeom prst="rect">
                <a:avLst/>
              </a:prstGeom>
              <a:blipFill>
                <a:blip r:embed="rId4"/>
                <a:stretch>
                  <a:fillRect r="-1162" b="-8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4A8C1B-3F96-475B-B842-7453968D98DC}"/>
                  </a:ext>
                </a:extLst>
              </p:cNvPr>
              <p:cNvSpPr txBox="1"/>
              <p:nvPr/>
            </p:nvSpPr>
            <p:spPr>
              <a:xfrm>
                <a:off x="1891958" y="4322418"/>
                <a:ext cx="885217" cy="554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4A8C1B-3F96-475B-B842-7453968D9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958" y="4322418"/>
                <a:ext cx="885217" cy="5543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856E404-30AD-4E6D-9E2C-21B986F317C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77175" y="4599578"/>
            <a:ext cx="17656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47FBE-5A88-4DF3-93ED-F617F4915FEC}"/>
                  </a:ext>
                </a:extLst>
              </p:cNvPr>
              <p:cNvSpPr txBox="1"/>
              <p:nvPr/>
            </p:nvSpPr>
            <p:spPr>
              <a:xfrm>
                <a:off x="4715855" y="4184078"/>
                <a:ext cx="72017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이 좌표에서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 dirty="0"/>
                  <a:t> 방향으로 움직이면 </a:t>
                </a:r>
                <a:r>
                  <a:rPr lang="en-US" altLang="ko-KR" sz="2400" dirty="0"/>
                  <a:t>0.44 </a:t>
                </a:r>
                <a:r>
                  <a:rPr lang="ko-KR" altLang="en-US" sz="2400" dirty="0"/>
                  <a:t>만큼 움직이고</a:t>
                </a:r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2400" dirty="0"/>
                  <a:t> 방향으로 움직이면 </a:t>
                </a:r>
                <a:r>
                  <a:rPr lang="en-US" altLang="ko-KR" sz="2400" dirty="0"/>
                  <a:t>0.52 </a:t>
                </a:r>
                <a:r>
                  <a:rPr lang="ko-KR" altLang="en-US" sz="2400" dirty="0"/>
                  <a:t>만큼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움직인다</a:t>
                </a:r>
                <a:r>
                  <a:rPr lang="en-US" altLang="ko-KR" sz="2400" dirty="0"/>
                  <a:t>.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47FBE-5A88-4DF3-93ED-F617F491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855" y="4184078"/>
                <a:ext cx="7201711" cy="830997"/>
              </a:xfrm>
              <a:prstGeom prst="rect">
                <a:avLst/>
              </a:prstGeom>
              <a:blipFill>
                <a:blip r:embed="rId6"/>
                <a:stretch>
                  <a:fillRect l="-1355" t="-7299" r="-3302" b="-15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875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8FE6EBE-2F99-443C-A95A-03D9200AA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047" y="1253331"/>
            <a:ext cx="8839906" cy="43513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0EAED7-16F2-4A8F-9EA7-BBDCA2A7CB28}"/>
              </a:ext>
            </a:extLst>
          </p:cNvPr>
          <p:cNvSpPr/>
          <p:nvPr/>
        </p:nvSpPr>
        <p:spPr>
          <a:xfrm>
            <a:off x="7629526" y="5267325"/>
            <a:ext cx="752474" cy="337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E0E98BE-41A0-4ABB-A56F-0964DB2AC537}"/>
                  </a:ext>
                </a:extLst>
              </p:cNvPr>
              <p:cNvSpPr/>
              <p:nvPr/>
            </p:nvSpPr>
            <p:spPr>
              <a:xfrm>
                <a:off x="6438900" y="2383988"/>
                <a:ext cx="400051" cy="646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b="1" dirty="0">
                  <a:solidFill>
                    <a:schemeClr val="accent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E0E98BE-41A0-4ABB-A56F-0964DB2AC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00" y="2383988"/>
                <a:ext cx="400051" cy="646331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8B31A0E-0E39-4868-A52F-590F5D69421D}"/>
                  </a:ext>
                </a:extLst>
              </p:cNvPr>
              <p:cNvSpPr/>
              <p:nvPr/>
            </p:nvSpPr>
            <p:spPr>
              <a:xfrm>
                <a:off x="190324" y="2273736"/>
                <a:ext cx="1619427" cy="68853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chemeClr val="accent4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ko-KR" b="1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b="1" dirty="0">
                    <a:solidFill>
                      <a:schemeClr val="accent4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8B31A0E-0E39-4868-A52F-590F5D694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4" y="2273736"/>
                <a:ext cx="1619427" cy="688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28613BE-FA53-4663-92AF-A95B31C5109B}"/>
                  </a:ext>
                </a:extLst>
              </p:cNvPr>
              <p:cNvSpPr/>
              <p:nvPr/>
            </p:nvSpPr>
            <p:spPr>
              <a:xfrm>
                <a:off x="2361847" y="2895600"/>
                <a:ext cx="400051" cy="646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b="1" dirty="0">
                  <a:solidFill>
                    <a:schemeClr val="accent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28613BE-FA53-4663-92AF-A95B31C51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847" y="2895600"/>
                <a:ext cx="40005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4F01D-66D0-4A0C-BBAA-6DF6FB9B752D}"/>
              </a:ext>
            </a:extLst>
          </p:cNvPr>
          <p:cNvSpPr/>
          <p:nvPr/>
        </p:nvSpPr>
        <p:spPr>
          <a:xfrm>
            <a:off x="9053865" y="5257801"/>
            <a:ext cx="2924175" cy="12041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4"/>
                </a:solidFill>
              </a:rPr>
              <a:t>벡터의 </a:t>
            </a:r>
            <a:r>
              <a:rPr lang="en-US" altLang="ko-KR" sz="1400" b="1" dirty="0">
                <a:solidFill>
                  <a:schemeClr val="accent4"/>
                </a:solidFill>
              </a:rPr>
              <a:t>Gradient </a:t>
            </a:r>
            <a:r>
              <a:rPr lang="ko-KR" altLang="en-US" sz="1400" b="1" dirty="0">
                <a:solidFill>
                  <a:schemeClr val="accent4"/>
                </a:solidFill>
              </a:rPr>
              <a:t>들을 계산했으면</a:t>
            </a:r>
            <a:r>
              <a:rPr lang="en-US" altLang="ko-KR" sz="1400" b="1" dirty="0">
                <a:solidFill>
                  <a:schemeClr val="accent4"/>
                </a:solidFill>
              </a:rPr>
              <a:t>, </a:t>
            </a:r>
            <a:r>
              <a:rPr lang="ko-KR" altLang="en-US" sz="1400" b="1" dirty="0">
                <a:solidFill>
                  <a:schemeClr val="accent4"/>
                </a:solidFill>
              </a:rPr>
              <a:t>그 결과가 변수의 </a:t>
            </a:r>
            <a:r>
              <a:rPr lang="en-US" altLang="ko-KR" sz="1400" b="1" dirty="0">
                <a:solidFill>
                  <a:schemeClr val="accent4"/>
                </a:solidFill>
              </a:rPr>
              <a:t>shape </a:t>
            </a:r>
            <a:r>
              <a:rPr lang="ko-KR" altLang="en-US" sz="1400" b="1" dirty="0">
                <a:solidFill>
                  <a:schemeClr val="accent4"/>
                </a:solidFill>
              </a:rPr>
              <a:t>과 같은가 항상 체크 해야 한다</a:t>
            </a:r>
            <a:r>
              <a:rPr lang="en-US" altLang="ko-KR" sz="1400" b="1" dirty="0">
                <a:solidFill>
                  <a:schemeClr val="accent4"/>
                </a:solidFill>
              </a:rPr>
              <a:t>. </a:t>
            </a:r>
            <a:r>
              <a:rPr lang="ko-KR" altLang="en-US" sz="1400" b="1" dirty="0">
                <a:solidFill>
                  <a:schemeClr val="accent4"/>
                </a:solidFill>
              </a:rPr>
              <a:t>그래야 </a:t>
            </a:r>
            <a:r>
              <a:rPr lang="en-US" altLang="ko-KR" sz="1400" b="1" dirty="0">
                <a:solidFill>
                  <a:schemeClr val="accent4"/>
                </a:solidFill>
              </a:rPr>
              <a:t>error </a:t>
            </a:r>
            <a:r>
              <a:rPr lang="ko-KR" altLang="en-US" sz="1400" b="1" dirty="0">
                <a:solidFill>
                  <a:schemeClr val="accent4"/>
                </a:solidFill>
              </a:rPr>
              <a:t>를 막을 수 있다</a:t>
            </a:r>
            <a:r>
              <a:rPr lang="en-US" altLang="ko-KR" sz="1400" b="1" dirty="0">
                <a:solidFill>
                  <a:schemeClr val="accent4"/>
                </a:solidFill>
              </a:rPr>
              <a:t>!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1D786ED-A69F-40F8-B8E8-F9D667E4EE1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9629775" y="3867150"/>
            <a:ext cx="886178" cy="139065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316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0CA927-9D2D-4006-9168-FFAE0B623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8906" y="1253331"/>
            <a:ext cx="8834188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B29B18-6E9F-4A5D-99A6-B3098F2954E4}"/>
              </a:ext>
            </a:extLst>
          </p:cNvPr>
          <p:cNvSpPr/>
          <p:nvPr/>
        </p:nvSpPr>
        <p:spPr>
          <a:xfrm>
            <a:off x="7239000" y="5057775"/>
            <a:ext cx="1219200" cy="546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0BF1706-7A5A-43AA-AE1D-FD261A88E3BA}"/>
                  </a:ext>
                </a:extLst>
              </p:cNvPr>
              <p:cNvSpPr/>
              <p:nvPr/>
            </p:nvSpPr>
            <p:spPr>
              <a:xfrm>
                <a:off x="66674" y="3429000"/>
                <a:ext cx="2352675" cy="68352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>
                  <a:solidFill>
                    <a:schemeClr val="accent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0BF1706-7A5A-43AA-AE1D-FD261A88E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4" y="3429000"/>
                <a:ext cx="2352675" cy="683520"/>
              </a:xfrm>
              <a:prstGeom prst="rect">
                <a:avLst/>
              </a:prstGeom>
              <a:blipFill>
                <a:blip r:embed="rId4"/>
                <a:stretch>
                  <a:fillRect b="-4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8D94266-20FB-47C8-83A7-936972BED258}"/>
                  </a:ext>
                </a:extLst>
              </p:cNvPr>
              <p:cNvSpPr/>
              <p:nvPr/>
            </p:nvSpPr>
            <p:spPr>
              <a:xfrm>
                <a:off x="833936" y="1733550"/>
                <a:ext cx="1285875" cy="67069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b="1" dirty="0">
                    <a:solidFill>
                      <a:schemeClr val="accent4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ko-KR" b="1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b="1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ko-KR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8D94266-20FB-47C8-83A7-936972BED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36" y="1733550"/>
                <a:ext cx="1285875" cy="670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84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584C4-F361-49B8-B368-13D9E527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Modularized implementation : forward/backward API</a:t>
            </a:r>
            <a:endParaRPr lang="ko-KR" altLang="en-US" sz="3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92E5D9-55EF-4512-B948-8F155D4EC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126456"/>
            <a:ext cx="4372632" cy="2605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D8BE5-42A7-4732-ADFA-DDB84AA8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524129"/>
            <a:ext cx="6807201" cy="41481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542CB9-C768-4936-BE55-9A4C0D8DA29F}"/>
              </a:ext>
            </a:extLst>
          </p:cNvPr>
          <p:cNvSpPr/>
          <p:nvPr/>
        </p:nvSpPr>
        <p:spPr>
          <a:xfrm>
            <a:off x="8348663" y="3793332"/>
            <a:ext cx="2319337" cy="3041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C000"/>
                </a:solidFill>
              </a:rPr>
              <a:t>앞에서부터 정렬된 순서로 수행</a:t>
            </a:r>
            <a:r>
              <a:rPr lang="en-US" altLang="ko-KR" sz="1200" b="1" dirty="0">
                <a:solidFill>
                  <a:srgbClr val="FFC000"/>
                </a:solidFill>
              </a:rPr>
              <a:t>!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AD5B75-23AA-4C77-91CC-1974DE4B161A}"/>
              </a:ext>
            </a:extLst>
          </p:cNvPr>
          <p:cNvSpPr/>
          <p:nvPr/>
        </p:nvSpPr>
        <p:spPr>
          <a:xfrm>
            <a:off x="6967538" y="4380200"/>
            <a:ext cx="1309687" cy="2680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C000"/>
                </a:solidFill>
              </a:rPr>
              <a:t>뒤에서부터 계산</a:t>
            </a:r>
          </a:p>
        </p:txBody>
      </p:sp>
    </p:spTree>
    <p:extLst>
      <p:ext uri="{BB962C8B-B14F-4D97-AF65-F5344CB8AC3E}">
        <p14:creationId xmlns:p14="http://schemas.microsoft.com/office/powerpoint/2010/main" val="250650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BD8B6E-BF6B-4B45-9FA7-B71A750AA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4" t="12907" r="2344" b="10737"/>
          <a:stretch/>
        </p:blipFill>
        <p:spPr>
          <a:xfrm>
            <a:off x="419100" y="2039300"/>
            <a:ext cx="3324225" cy="2779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0FA9D8-F124-43DC-9A41-2582EE31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525" y="1626394"/>
            <a:ext cx="7425875" cy="3605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DA1BF7-EEC3-4FDE-A143-0F13DBC19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575" y="3162300"/>
            <a:ext cx="629949" cy="857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1BC95D-7C1A-4A13-AE9E-DEB1D7FE5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421" y="5572125"/>
            <a:ext cx="705157" cy="8572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CEBE489-2EF5-4A21-8B45-DE3A00349B9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24625" y="3590925"/>
            <a:ext cx="697950" cy="2667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F51618-3F67-48E3-8567-B0D57BC5D1D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096000" y="4962525"/>
            <a:ext cx="0" cy="6096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BCD493-1CD5-47E4-A991-6DDBC90F444C}"/>
              </a:ext>
            </a:extLst>
          </p:cNvPr>
          <p:cNvSpPr/>
          <p:nvPr/>
        </p:nvSpPr>
        <p:spPr>
          <a:xfrm>
            <a:off x="7879150" y="3476625"/>
            <a:ext cx="1433512" cy="3119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C000"/>
                </a:solidFill>
              </a:rPr>
              <a:t>Upstream</a:t>
            </a:r>
            <a:r>
              <a:rPr lang="ko-KR" altLang="en-US" sz="1200" b="1" dirty="0">
                <a:solidFill>
                  <a:srgbClr val="FFC000"/>
                </a:solidFill>
              </a:rPr>
              <a:t> </a:t>
            </a:r>
            <a:r>
              <a:rPr lang="en-US" altLang="ko-KR" sz="1200" b="1" dirty="0">
                <a:solidFill>
                  <a:srgbClr val="FFC000"/>
                </a:solidFill>
              </a:rPr>
              <a:t>gradient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E5C8EB-03D7-40CB-867A-3939BE62F715}"/>
              </a:ext>
            </a:extLst>
          </p:cNvPr>
          <p:cNvSpPr/>
          <p:nvPr/>
        </p:nvSpPr>
        <p:spPr>
          <a:xfrm>
            <a:off x="7180361" y="1677590"/>
            <a:ext cx="3293025" cy="1128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Forward pass </a:t>
            </a:r>
            <a:r>
              <a:rPr lang="ko-KR" altLang="en-US" sz="1600" b="1" dirty="0">
                <a:solidFill>
                  <a:srgbClr val="FFC000"/>
                </a:solidFill>
              </a:rPr>
              <a:t>의 값 </a:t>
            </a:r>
            <a:r>
              <a:rPr lang="en-US" altLang="ko-KR" sz="1600" b="1" dirty="0">
                <a:solidFill>
                  <a:srgbClr val="FFC000"/>
                </a:solidFill>
              </a:rPr>
              <a:t>x, ,y, z </a:t>
            </a:r>
            <a:r>
              <a:rPr lang="ko-KR" altLang="en-US" sz="1600" b="1" dirty="0">
                <a:solidFill>
                  <a:srgbClr val="FFC000"/>
                </a:solidFill>
              </a:rPr>
              <a:t>를 저장</a:t>
            </a:r>
            <a:endParaRPr lang="en-US" altLang="ko-KR" sz="1600" b="1" dirty="0">
              <a:solidFill>
                <a:srgbClr val="FFC000"/>
              </a:solidFill>
            </a:endParaRPr>
          </a:p>
          <a:p>
            <a:pPr algn="ctr"/>
            <a:r>
              <a:rPr lang="en-US" altLang="ko-KR" sz="1600" b="1" dirty="0">
                <a:solidFill>
                  <a:srgbClr val="FFC000"/>
                </a:solidFill>
                <a:sym typeface="Wingdings" panose="05000000000000000000" pitchFamily="2" charset="2"/>
              </a:rPr>
              <a:t> Forward pass </a:t>
            </a:r>
            <a:r>
              <a:rPr lang="ko-KR" altLang="en-US" sz="1600" b="1" dirty="0">
                <a:solidFill>
                  <a:srgbClr val="FFC000"/>
                </a:solidFill>
                <a:sym typeface="Wingdings" panose="05000000000000000000" pitchFamily="2" charset="2"/>
              </a:rPr>
              <a:t>가 끝난 후 </a:t>
            </a:r>
            <a:r>
              <a:rPr lang="en-US" altLang="ko-KR" sz="1600" b="1" dirty="0">
                <a:solidFill>
                  <a:srgbClr val="FFC000"/>
                </a:solidFill>
                <a:sym typeface="Wingdings" panose="05000000000000000000" pitchFamily="2" charset="2"/>
              </a:rPr>
              <a:t>backward pass </a:t>
            </a:r>
            <a:r>
              <a:rPr lang="ko-KR" altLang="en-US" sz="1600" b="1" dirty="0">
                <a:solidFill>
                  <a:srgbClr val="FFC000"/>
                </a:solidFill>
                <a:sym typeface="Wingdings" panose="05000000000000000000" pitchFamily="2" charset="2"/>
              </a:rPr>
              <a:t>에서 더 많이 사용하기 때문에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2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275D79-1E4C-424A-B1A5-B7A045AD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3237" r="1782" b="1942"/>
          <a:stretch/>
        </p:blipFill>
        <p:spPr>
          <a:xfrm>
            <a:off x="288586" y="583659"/>
            <a:ext cx="11614827" cy="56906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E9E56-C41F-40E0-8D4E-7D9C379FE7F4}"/>
              </a:ext>
            </a:extLst>
          </p:cNvPr>
          <p:cNvSpPr txBox="1"/>
          <p:nvPr/>
        </p:nvSpPr>
        <p:spPr>
          <a:xfrm>
            <a:off x="6095999" y="714983"/>
            <a:ext cx="450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B050"/>
                </a:solidFill>
              </a:rPr>
              <a:t>Popular deep learning framework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089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E83ED-3534-436F-9F32-37B631D4B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" t="1489" r="2499"/>
          <a:stretch/>
        </p:blipFill>
        <p:spPr>
          <a:xfrm>
            <a:off x="264268" y="470845"/>
            <a:ext cx="11663464" cy="59163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9EE298-04A1-4B57-8EA8-AC0AF154B831}"/>
              </a:ext>
            </a:extLst>
          </p:cNvPr>
          <p:cNvSpPr txBox="1"/>
          <p:nvPr/>
        </p:nvSpPr>
        <p:spPr>
          <a:xfrm>
            <a:off x="8103141" y="4659549"/>
            <a:ext cx="195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Upstream gradient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68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49FA8-4186-4E93-BDBB-820F8C3B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 of 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A78E98-5709-4D72-BA5D-F8F82EC2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Neural nets </a:t>
            </a:r>
            <a:r>
              <a:rPr lang="ko-KR" altLang="en-US" dirty="0"/>
              <a:t>은 굉장히 크고 복잡하기 때문에 모든 파라미터들의 </a:t>
            </a:r>
            <a:r>
              <a:rPr lang="en-US" altLang="ko-KR" dirty="0"/>
              <a:t>gradients </a:t>
            </a:r>
            <a:r>
              <a:rPr lang="ko-KR" altLang="en-US" dirty="0"/>
              <a:t>를 손으로 계산하는 것은 비현실적이다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gradients </a:t>
            </a:r>
            <a:r>
              <a:rPr lang="ko-KR" altLang="en-US" dirty="0"/>
              <a:t>의 계산에 </a:t>
            </a:r>
            <a:r>
              <a:rPr lang="en-US" altLang="ko-KR" dirty="0"/>
              <a:t>backpropagation 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Backpropagation </a:t>
            </a:r>
            <a:r>
              <a:rPr lang="ko-KR" altLang="en-US" dirty="0"/>
              <a:t>은 </a:t>
            </a:r>
            <a:r>
              <a:rPr lang="en-US" altLang="ko-KR" dirty="0"/>
              <a:t>chain rule </a:t>
            </a:r>
            <a:r>
              <a:rPr lang="ko-KR" altLang="en-US" dirty="0"/>
              <a:t>을 재귀적으로 적용한 구조이다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Graph structure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en-US" altLang="ko-KR" dirty="0"/>
              <a:t>Forward</a:t>
            </a:r>
            <a:r>
              <a:rPr lang="ko-KR" altLang="en-US" dirty="0"/>
              <a:t> 구현 </a:t>
            </a:r>
            <a:r>
              <a:rPr lang="en-US" altLang="ko-KR" dirty="0"/>
              <a:t>: </a:t>
            </a:r>
            <a:r>
              <a:rPr lang="ko-KR" altLang="en-US" dirty="0"/>
              <a:t>연산을 하고 </a:t>
            </a:r>
            <a:r>
              <a:rPr lang="en-US" altLang="ko-KR" dirty="0"/>
              <a:t>gradient </a:t>
            </a:r>
            <a:r>
              <a:rPr lang="ko-KR" altLang="en-US" dirty="0"/>
              <a:t>계산에 필요한 중간 변수들을 메모리에 저장한다</a:t>
            </a:r>
            <a:r>
              <a:rPr lang="en-US" altLang="ko-KR" dirty="0"/>
              <a:t>. </a:t>
            </a:r>
            <a:r>
              <a:rPr lang="ko-KR" altLang="en-US" dirty="0"/>
              <a:t>이것은 나중에 </a:t>
            </a:r>
            <a:r>
              <a:rPr lang="en-US" altLang="ko-KR" dirty="0"/>
              <a:t>backward pass </a:t>
            </a:r>
            <a:r>
              <a:rPr lang="ko-KR" altLang="en-US" dirty="0"/>
              <a:t>에서 사용된다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Backward </a:t>
            </a:r>
            <a:r>
              <a:rPr lang="ko-KR" altLang="en-US" dirty="0"/>
              <a:t>구현 </a:t>
            </a:r>
            <a:r>
              <a:rPr lang="en-US" altLang="ko-KR" dirty="0"/>
              <a:t>: </a:t>
            </a:r>
            <a:r>
              <a:rPr lang="ko-KR" altLang="en-US" dirty="0"/>
              <a:t>입력에 대한 </a:t>
            </a:r>
            <a:r>
              <a:rPr lang="en-US" altLang="ko-KR" dirty="0"/>
              <a:t>Loss </a:t>
            </a:r>
            <a:r>
              <a:rPr lang="ko-KR" altLang="en-US" dirty="0"/>
              <a:t>함수의 </a:t>
            </a:r>
            <a:r>
              <a:rPr lang="en-US" altLang="ko-KR" dirty="0"/>
              <a:t>gradients </a:t>
            </a:r>
            <a:r>
              <a:rPr lang="ko-KR" altLang="en-US" dirty="0"/>
              <a:t>를 계산하기 위해 </a:t>
            </a:r>
            <a:r>
              <a:rPr lang="en-US" altLang="ko-KR" dirty="0"/>
              <a:t>chain rule 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696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E1303-5D0D-4EE9-BE82-67A7D1FC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025" y="2766218"/>
            <a:ext cx="6457950" cy="1325563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Neural Networks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237822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96F94-9779-4A1E-B905-681BCAA1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descent (</a:t>
            </a:r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6260A5-B0BA-49CF-97B9-C3D4231CC6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Numerical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수치 </a:t>
                </a:r>
                <a:r>
                  <a:rPr lang="en-US" altLang="ko-KR" dirty="0"/>
                  <a:t>gradient)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ko-KR" dirty="0"/>
                  <a:t>Finite difference approximation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/>
                  <a:t> 의 식에서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dirty="0"/>
                  <a:t>일 때의 기울기를 알고 싶을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위의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식에서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1</a:t>
                </a:r>
                <a:r>
                  <a:rPr lang="ko-KR" altLang="en-US" dirty="0"/>
                  <a:t>을 대입하고</a:t>
                </a:r>
                <a:r>
                  <a:rPr lang="en-US" altLang="ko-KR" dirty="0"/>
                  <a:t>, h 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0.01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대입하여 기울기를 구할 수 있다</a:t>
                </a:r>
                <a:r>
                  <a:rPr lang="en-US" altLang="ko-KR" dirty="0"/>
                  <a:t>.</a:t>
                </a:r>
                <a:endParaRPr lang="en-US" altLang="ko-KR" sz="2800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sz="2800" dirty="0"/>
                  <a:t>Analytic gradient (</a:t>
                </a:r>
                <a:r>
                  <a:rPr lang="ko-KR" altLang="en-US" sz="2800" dirty="0"/>
                  <a:t>해석 </a:t>
                </a:r>
                <a:r>
                  <a:rPr lang="en-US" altLang="ko-KR" sz="2800" dirty="0"/>
                  <a:t>gradient)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ko-KR" altLang="en-US" dirty="0"/>
                  <a:t>분석적으로 미적분 사용</a:t>
                </a:r>
                <a:endParaRPr lang="en-US" altLang="ko-KR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의 식이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있을 때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−3)(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의 식으로 변형시켜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의 값이 </a:t>
                </a:r>
                <a:r>
                  <a:rPr lang="en-US" altLang="ko-KR" dirty="0"/>
                  <a:t>3 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-1 </a:t>
                </a:r>
                <a:r>
                  <a:rPr lang="ko-KR" altLang="en-US" dirty="0"/>
                  <a:t>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것을 알 수 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6260A5-B0BA-49CF-97B9-C3D4231CC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261" r="-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BCBD9C4-8BA8-4913-9A25-C0189DF7F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088" y="2186798"/>
            <a:ext cx="3037717" cy="697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A6F50D-2153-4143-945F-936B89EEA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2" t="12519" r="3218" b="25388"/>
          <a:stretch/>
        </p:blipFill>
        <p:spPr>
          <a:xfrm>
            <a:off x="5340487" y="5428596"/>
            <a:ext cx="6760722" cy="11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21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65D39-67ED-4633-9CE9-78D08900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networks : without the brain stuff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82A68-3AA9-4730-B61B-4B997FC05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(Before) Linear score function</a:t>
            </a:r>
          </a:p>
          <a:p>
            <a:endParaRPr lang="en-US" altLang="ko-KR" dirty="0"/>
          </a:p>
          <a:p>
            <a:r>
              <a:rPr lang="en-US" altLang="ko-KR" dirty="0"/>
              <a:t>(Now) 2-layer Neural Network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E9947-A6E9-40E7-8FCE-841A429D7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7" t="20286" r="8515" b="24286"/>
          <a:stretch/>
        </p:blipFill>
        <p:spPr>
          <a:xfrm>
            <a:off x="5724527" y="1857043"/>
            <a:ext cx="1458562" cy="512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753DA2-EE55-448D-A039-0EC6630E51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2" t="9731" r="2829" b="30536"/>
          <a:stretch/>
        </p:blipFill>
        <p:spPr>
          <a:xfrm>
            <a:off x="5724527" y="2729699"/>
            <a:ext cx="3438524" cy="5126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A29E86-C36D-4C74-A8A5-EBFB05FB1C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69" t="3881" r="13510" b="22055"/>
          <a:stretch/>
        </p:blipFill>
        <p:spPr>
          <a:xfrm>
            <a:off x="3176750" y="3945572"/>
            <a:ext cx="5838499" cy="23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30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65D39-67ED-4633-9CE9-78D08900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networks : without the brain stuff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82A68-3AA9-4730-B61B-4B997FC05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(Before) Linear score function</a:t>
            </a:r>
          </a:p>
          <a:p>
            <a:endParaRPr lang="en-US" altLang="ko-KR" dirty="0"/>
          </a:p>
          <a:p>
            <a:r>
              <a:rPr lang="en-US" altLang="ko-KR" dirty="0"/>
              <a:t>(Now) 2-layer Neural Network</a:t>
            </a:r>
          </a:p>
          <a:p>
            <a:endParaRPr lang="en-US" altLang="ko-KR" dirty="0"/>
          </a:p>
          <a:p>
            <a:r>
              <a:rPr lang="en-US" altLang="ko-KR" dirty="0"/>
              <a:t>3-layer Neural Network 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E9947-A6E9-40E7-8FCE-841A429D7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" t="20286" r="8515" b="24286"/>
          <a:stretch/>
        </p:blipFill>
        <p:spPr>
          <a:xfrm>
            <a:off x="5724527" y="1857043"/>
            <a:ext cx="1458562" cy="512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753DA2-EE55-448D-A039-0EC6630E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" t="9731" r="2829" b="30536"/>
          <a:stretch/>
        </p:blipFill>
        <p:spPr>
          <a:xfrm>
            <a:off x="5724527" y="2729699"/>
            <a:ext cx="3438524" cy="5126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5E2429-11C3-4099-B499-26678689CC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" t="6338" r="3791" b="36197"/>
          <a:stretch/>
        </p:blipFill>
        <p:spPr>
          <a:xfrm>
            <a:off x="4819650" y="3889571"/>
            <a:ext cx="5753100" cy="5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93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B3D17-4F18-4B8A-B4D2-3DFFF836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700" dirty="0"/>
              <a:t>Full implementation of training a 2-layer Neural Network needs ~20 lines :</a:t>
            </a:r>
            <a:endParaRPr lang="ko-KR" altLang="en-US" sz="2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54D7BE-D161-4CC6-852D-5324DA4B4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3" b="4440"/>
          <a:stretch/>
        </p:blipFill>
        <p:spPr>
          <a:xfrm>
            <a:off x="3077362" y="1295400"/>
            <a:ext cx="6037275" cy="5343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2AF737-AC6F-4268-A094-B83654365155}"/>
              </a:ext>
            </a:extLst>
          </p:cNvPr>
          <p:cNvSpPr txBox="1"/>
          <p:nvPr/>
        </p:nvSpPr>
        <p:spPr>
          <a:xfrm>
            <a:off x="7660531" y="2251631"/>
            <a:ext cx="122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변수 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F50F0-E10D-4EF4-8EE9-CF319FD6940E}"/>
              </a:ext>
            </a:extLst>
          </p:cNvPr>
          <p:cNvSpPr txBox="1"/>
          <p:nvPr/>
        </p:nvSpPr>
        <p:spPr>
          <a:xfrm>
            <a:off x="5731211" y="3059668"/>
            <a:ext cx="265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반복문을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2000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번 돌리기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91A09-C2C7-42FB-80C8-64A16D30919D}"/>
              </a:ext>
            </a:extLst>
          </p:cNvPr>
          <p:cNvSpPr txBox="1"/>
          <p:nvPr/>
        </p:nvSpPr>
        <p:spPr>
          <a:xfrm>
            <a:off x="7543888" y="3683039"/>
            <a:ext cx="145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Forward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pass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422BE-9A50-4919-9BC0-9F28CC53FE8E}"/>
              </a:ext>
            </a:extLst>
          </p:cNvPr>
          <p:cNvSpPr txBox="1"/>
          <p:nvPr/>
        </p:nvSpPr>
        <p:spPr>
          <a:xfrm>
            <a:off x="7485568" y="4849296"/>
            <a:ext cx="162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Backward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pass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269E1-DEA9-4437-A47E-80224DF68A51}"/>
              </a:ext>
            </a:extLst>
          </p:cNvPr>
          <p:cNvSpPr txBox="1"/>
          <p:nvPr/>
        </p:nvSpPr>
        <p:spPr>
          <a:xfrm>
            <a:off x="6234662" y="6123543"/>
            <a:ext cx="285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경사 </a:t>
            </a:r>
            <a:r>
              <a:rPr lang="ko-KR" altLang="en-US" b="1" dirty="0" err="1">
                <a:solidFill>
                  <a:schemeClr val="accent4">
                    <a:lumMod val="75000"/>
                  </a:schemeClr>
                </a:solidFill>
              </a:rPr>
              <a:t>하강법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 w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를 갱신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635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218073-2C60-4029-912A-1AA37DA41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2" r="2262" b="17226"/>
          <a:stretch/>
        </p:blipFill>
        <p:spPr>
          <a:xfrm>
            <a:off x="262955" y="781049"/>
            <a:ext cx="5597011" cy="240982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546A88-BD6A-47BB-89CF-9AFB535B0794}"/>
              </a:ext>
            </a:extLst>
          </p:cNvPr>
          <p:cNvGrpSpPr/>
          <p:nvPr/>
        </p:nvGrpSpPr>
        <p:grpSpPr>
          <a:xfrm>
            <a:off x="6657975" y="781049"/>
            <a:ext cx="5147245" cy="2900363"/>
            <a:chOff x="6254235" y="2038350"/>
            <a:chExt cx="5147245" cy="290036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4A45A2-C0F1-4D8E-AE44-4F40C2CD0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10"/>
            <a:stretch/>
          </p:blipFill>
          <p:spPr>
            <a:xfrm>
              <a:off x="6254236" y="2038350"/>
              <a:ext cx="5147244" cy="2900363"/>
            </a:xfrm>
            <a:prstGeom prst="rect">
              <a:avLst/>
            </a:prstGeom>
          </p:spPr>
        </p:pic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820CDD2D-D126-45D5-8B73-CA62A1428A35}"/>
                </a:ext>
              </a:extLst>
            </p:cNvPr>
            <p:cNvSpPr/>
            <p:nvPr/>
          </p:nvSpPr>
          <p:spPr>
            <a:xfrm rot="16200000" flipH="1" flipV="1">
              <a:off x="6360855" y="1931732"/>
              <a:ext cx="466723" cy="679964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BDB47FC-FFE9-4D2B-8E07-E26F14391649}"/>
              </a:ext>
            </a:extLst>
          </p:cNvPr>
          <p:cNvCxnSpPr>
            <a:cxnSpLocks/>
          </p:cNvCxnSpPr>
          <p:nvPr/>
        </p:nvCxnSpPr>
        <p:spPr>
          <a:xfrm>
            <a:off x="6324600" y="542925"/>
            <a:ext cx="0" cy="38290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25B9BD-0BFA-4810-97F3-AC81830F9FAF}"/>
              </a:ext>
            </a:extLst>
          </p:cNvPr>
          <p:cNvGrpSpPr/>
          <p:nvPr/>
        </p:nvGrpSpPr>
        <p:grpSpPr>
          <a:xfrm>
            <a:off x="7490335" y="4038988"/>
            <a:ext cx="4404294" cy="1343427"/>
            <a:chOff x="1015431" y="4533900"/>
            <a:chExt cx="5147244" cy="168036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5DD7FB-0C47-4BBF-915C-CD23F2E29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91" t="13399" r="1537" b="3922"/>
            <a:stretch/>
          </p:blipFill>
          <p:spPr>
            <a:xfrm>
              <a:off x="1015431" y="4538262"/>
              <a:ext cx="5147244" cy="167600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E934C7-BA7B-40BE-80AB-7A91E9836607}"/>
                </a:ext>
              </a:extLst>
            </p:cNvPr>
            <p:cNvSpPr/>
            <p:nvPr/>
          </p:nvSpPr>
          <p:spPr>
            <a:xfrm>
              <a:off x="3714750" y="4533900"/>
              <a:ext cx="1562100" cy="6381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0C31CB-BA02-45F2-A608-F3989F44CA44}"/>
              </a:ext>
            </a:extLst>
          </p:cNvPr>
          <p:cNvSpPr txBox="1"/>
          <p:nvPr/>
        </p:nvSpPr>
        <p:spPr>
          <a:xfrm>
            <a:off x="193989" y="4395688"/>
            <a:ext cx="7143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뉴런의 자극 처리 메커니즘과 </a:t>
            </a:r>
            <a:r>
              <a:rPr lang="en-US" altLang="ko-KR" sz="1600" dirty="0"/>
              <a:t>neural network </a:t>
            </a:r>
            <a:r>
              <a:rPr lang="ko-KR" altLang="en-US" sz="1600" dirty="0"/>
              <a:t>의 메커니즘이 유사하다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Activation function </a:t>
            </a:r>
            <a:r>
              <a:rPr lang="ko-KR" altLang="en-US" sz="1600" dirty="0"/>
              <a:t>을 통해 결과값이 나오는 것도 유사하게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하지만 정확히는 뉴런의 메커니즘과 같지 않기 때문에 참고만 하는 것이 좋다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7ADC21-E467-45AE-9F9A-890C2E589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5" t="2637" r="982" b="13093"/>
          <a:stretch/>
        </p:blipFill>
        <p:spPr>
          <a:xfrm>
            <a:off x="262955" y="5226685"/>
            <a:ext cx="6248927" cy="151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7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9940-8F09-41A0-8153-79008CF2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functions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C17A8-5913-4E52-B860-058FD270B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2" r="1953"/>
          <a:stretch/>
        </p:blipFill>
        <p:spPr>
          <a:xfrm>
            <a:off x="1164725" y="1690688"/>
            <a:ext cx="98625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55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8DC0-7515-441B-9612-93EF2DB8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networks : Architectures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C9F394-CF8C-469A-9B26-AEBD48957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5"/>
          <a:stretch/>
        </p:blipFill>
        <p:spPr>
          <a:xfrm>
            <a:off x="1010487" y="1866900"/>
            <a:ext cx="1017102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24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C688BB-0B68-4887-9F7C-97A60CBB1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t="4022" r="7128" b="16392"/>
          <a:stretch/>
        </p:blipFill>
        <p:spPr>
          <a:xfrm>
            <a:off x="667966" y="1050586"/>
            <a:ext cx="10856068" cy="47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71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B570A9-F48D-4B55-867B-2E5C7658C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" t="4366" r="6968" b="2427"/>
          <a:stretch/>
        </p:blipFill>
        <p:spPr>
          <a:xfrm>
            <a:off x="648510" y="622570"/>
            <a:ext cx="10894979" cy="56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56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CD616-A516-45D6-A469-1605E18B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C0DD2-18E9-440C-835F-FED67B63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Neuron</a:t>
            </a:r>
            <a:r>
              <a:rPr lang="ko-KR" altLang="en-US" dirty="0"/>
              <a:t> 을 </a:t>
            </a:r>
            <a:r>
              <a:rPr lang="en-US" altLang="ko-KR" dirty="0"/>
              <a:t>fully-connected layers </a:t>
            </a:r>
            <a:r>
              <a:rPr lang="ko-KR" altLang="en-US" dirty="0"/>
              <a:t>로 재배열하는지에 대해 이야기했다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layer</a:t>
            </a:r>
            <a:r>
              <a:rPr lang="ko-KR" altLang="en-US" dirty="0"/>
              <a:t> 를 코드로 옮길 때</a:t>
            </a:r>
            <a:r>
              <a:rPr lang="en-US" altLang="ko-KR" dirty="0"/>
              <a:t>, </a:t>
            </a:r>
            <a:r>
              <a:rPr lang="ko-KR" altLang="en-US" dirty="0"/>
              <a:t>효율적인 </a:t>
            </a:r>
            <a:r>
              <a:rPr lang="en-US" altLang="ko-KR" dirty="0"/>
              <a:t>vectorized code </a:t>
            </a:r>
            <a:r>
              <a:rPr lang="ko-KR" altLang="en-US" dirty="0"/>
              <a:t>를 사용할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Neural networks </a:t>
            </a:r>
            <a:r>
              <a:rPr lang="ko-KR" altLang="en-US" dirty="0"/>
              <a:t>는 실제 </a:t>
            </a:r>
            <a:r>
              <a:rPr lang="en-US" altLang="ko-KR" i="1" dirty="0"/>
              <a:t>neural</a:t>
            </a:r>
            <a:r>
              <a:rPr lang="en-US" altLang="ko-KR" dirty="0"/>
              <a:t> </a:t>
            </a:r>
            <a:r>
              <a:rPr lang="ko-KR" altLang="en-US" dirty="0"/>
              <a:t>과는 다르다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42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E06D62-641C-4A92-86F9-DED070BB6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9982"/>
            <a:ext cx="10515600" cy="927303"/>
          </a:xfrm>
        </p:spPr>
        <p:txBody>
          <a:bodyPr/>
          <a:lstStyle/>
          <a:p>
            <a:r>
              <a:rPr lang="ko-KR" altLang="en-US" dirty="0"/>
              <a:t>실제로는 </a:t>
            </a:r>
            <a:r>
              <a:rPr lang="en-US" altLang="ko-KR" dirty="0"/>
              <a:t>analytic gradient </a:t>
            </a:r>
            <a:r>
              <a:rPr lang="ko-KR" altLang="en-US" dirty="0"/>
              <a:t>를 계산한 다음 이를 </a:t>
            </a:r>
            <a:r>
              <a:rPr lang="en-US" altLang="ko-KR" dirty="0"/>
              <a:t>numerical gradient</a:t>
            </a:r>
            <a:r>
              <a:rPr lang="ko-KR" altLang="en-US" dirty="0"/>
              <a:t> 와 비교하여 구현의 정확성을 확인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Gradient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check</a:t>
            </a:r>
            <a:r>
              <a:rPr lang="ko-KR" altLang="en-US" dirty="0"/>
              <a:t>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BC58B0F3-6467-429E-B220-491D3663EA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595447"/>
              </p:ext>
            </p:extLst>
          </p:nvPr>
        </p:nvGraphicFramePr>
        <p:xfrm>
          <a:off x="3299297" y="1071158"/>
          <a:ext cx="5593406" cy="215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474">
                  <a:extLst>
                    <a:ext uri="{9D8B030D-6E8A-4147-A177-3AD203B41FA5}">
                      <a16:colId xmlns:a16="http://schemas.microsoft.com/office/drawing/2014/main" val="2367014535"/>
                    </a:ext>
                  </a:extLst>
                </a:gridCol>
                <a:gridCol w="2859932">
                  <a:extLst>
                    <a:ext uri="{9D8B030D-6E8A-4147-A177-3AD203B41FA5}">
                      <a16:colId xmlns:a16="http://schemas.microsoft.com/office/drawing/2014/main" val="2666704474"/>
                    </a:ext>
                  </a:extLst>
                </a:gridCol>
              </a:tblGrid>
              <a:tr h="5241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Numerical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gradient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Analytic gradient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92676"/>
                  </a:ext>
                </a:extLst>
              </a:tr>
              <a:tr h="56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</a:rPr>
                        <a:t>Slow(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</a:rPr>
                        <a:t>계산량多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0070C0"/>
                          </a:solidFill>
                        </a:rPr>
                        <a:t>Fast</a:t>
                      </a:r>
                      <a:endParaRPr lang="ko-KR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46222"/>
                  </a:ext>
                </a:extLst>
              </a:tr>
              <a:tr h="5004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</a:rPr>
                        <a:t>Approximate(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</a:rPr>
                        <a:t>근사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0070C0"/>
                          </a:solidFill>
                        </a:rPr>
                        <a:t>Exact</a:t>
                      </a:r>
                      <a:endParaRPr lang="ko-KR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481262"/>
                  </a:ext>
                </a:extLst>
              </a:tr>
              <a:tr h="56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0070C0"/>
                          </a:solidFill>
                        </a:rPr>
                        <a:t>Easy to write</a:t>
                      </a:r>
                      <a:endParaRPr lang="ko-KR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</a:rPr>
                        <a:t>Error-prone</a:t>
                      </a:r>
                      <a:endParaRPr lang="ko-KR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01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ED429-88C9-48E8-B234-AF71ECF3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Computational graphs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7A4499-1C52-48E5-A428-A878D7B68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" t="9778" r="1328" b="6272"/>
          <a:stretch/>
        </p:blipFill>
        <p:spPr>
          <a:xfrm>
            <a:off x="219074" y="1690688"/>
            <a:ext cx="11753851" cy="43338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2A40BE-C626-4F69-9DBD-4E67F72053F4}"/>
              </a:ext>
            </a:extLst>
          </p:cNvPr>
          <p:cNvCxnSpPr>
            <a:cxnSpLocks/>
          </p:cNvCxnSpPr>
          <p:nvPr/>
        </p:nvCxnSpPr>
        <p:spPr>
          <a:xfrm>
            <a:off x="10677525" y="3952875"/>
            <a:ext cx="77152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57D0A-3CE9-418E-8F2B-3E8DED96B172}"/>
              </a:ext>
            </a:extLst>
          </p:cNvPr>
          <p:cNvSpPr txBox="1"/>
          <p:nvPr/>
        </p:nvSpPr>
        <p:spPr>
          <a:xfrm>
            <a:off x="10572750" y="4029075"/>
            <a:ext cx="1019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최종 </a:t>
            </a:r>
            <a:r>
              <a:rPr lang="en-US" altLang="ko-KR" sz="1600" dirty="0">
                <a:solidFill>
                  <a:srgbClr val="00B050"/>
                </a:solidFill>
              </a:rPr>
              <a:t>Loss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04E0FD2-32B2-4284-8F86-B0FA5B819EC0}"/>
              </a:ext>
            </a:extLst>
          </p:cNvPr>
          <p:cNvCxnSpPr>
            <a:cxnSpLocks/>
          </p:cNvCxnSpPr>
          <p:nvPr/>
        </p:nvCxnSpPr>
        <p:spPr>
          <a:xfrm>
            <a:off x="6534149" y="5467350"/>
            <a:ext cx="77152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C331CE-1691-41F3-A89E-17BD0A312053}"/>
              </a:ext>
            </a:extLst>
          </p:cNvPr>
          <p:cNvSpPr txBox="1"/>
          <p:nvPr/>
        </p:nvSpPr>
        <p:spPr>
          <a:xfrm>
            <a:off x="5510211" y="5581235"/>
            <a:ext cx="204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Regularization</a:t>
            </a:r>
            <a:r>
              <a:rPr lang="ko-KR" altLang="en-US" sz="1400" dirty="0">
                <a:solidFill>
                  <a:srgbClr val="00B050"/>
                </a:solidFill>
              </a:rPr>
              <a:t> 항을 계산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A6C3F-8882-4A52-9050-1456C45DAAD0}"/>
              </a:ext>
            </a:extLst>
          </p:cNvPr>
          <p:cNvSpPr txBox="1"/>
          <p:nvPr/>
        </p:nvSpPr>
        <p:spPr>
          <a:xfrm>
            <a:off x="292893" y="5258069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Computational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graph</a:t>
            </a:r>
            <a:r>
              <a:rPr lang="ko-KR" altLang="en-US" b="1" dirty="0">
                <a:solidFill>
                  <a:srgbClr val="00B050"/>
                </a:solidFill>
              </a:rPr>
              <a:t> 를 사용해서 함수를 표현한 것은 </a:t>
            </a:r>
            <a:r>
              <a:rPr lang="en-US" altLang="ko-KR" b="1" dirty="0">
                <a:solidFill>
                  <a:srgbClr val="00B050"/>
                </a:solidFill>
              </a:rPr>
              <a:t>backpropagation </a:t>
            </a:r>
            <a:r>
              <a:rPr lang="ko-KR" altLang="en-US" b="1" dirty="0">
                <a:solidFill>
                  <a:srgbClr val="00B050"/>
                </a:solidFill>
              </a:rPr>
              <a:t>기술을 사용 가능하게 한다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4DB795D-D1DD-43BF-93A5-2EDA0DCA038B}"/>
              </a:ext>
            </a:extLst>
          </p:cNvPr>
          <p:cNvCxnSpPr>
            <a:cxnSpLocks/>
          </p:cNvCxnSpPr>
          <p:nvPr/>
        </p:nvCxnSpPr>
        <p:spPr>
          <a:xfrm>
            <a:off x="6281736" y="4129039"/>
            <a:ext cx="77152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F75737-4E71-43D1-B100-EA217B1001A7}"/>
                  </a:ext>
                </a:extLst>
              </p:cNvPr>
              <p:cNvSpPr txBox="1"/>
              <p:nvPr/>
            </p:nvSpPr>
            <p:spPr>
              <a:xfrm>
                <a:off x="5257797" y="4194284"/>
                <a:ext cx="3039897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B050"/>
                    </a:solidFill>
                  </a:rPr>
                  <a:t>Computing our data loss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계</m:t>
                    </m:r>
                  </m:oMath>
                </a14:m>
                <a:r>
                  <a:rPr lang="ko-KR" altLang="en-US" sz="1400" dirty="0">
                    <a:solidFill>
                      <a:srgbClr val="00B050"/>
                    </a:solidFill>
                  </a:rPr>
                  <a:t>산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F75737-4E71-43D1-B100-EA217B10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97" y="4194284"/>
                <a:ext cx="3039897" cy="311817"/>
              </a:xfrm>
              <a:prstGeom prst="rect">
                <a:avLst/>
              </a:prstGeom>
              <a:blipFill>
                <a:blip r:embed="rId3"/>
                <a:stretch>
                  <a:fillRect l="-401" t="-5882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50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B8076F-3078-4354-BE95-712A2F3B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168" y="1690688"/>
            <a:ext cx="6897663" cy="4550585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24BB6958-2C40-49B0-BC6B-D605F6C2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Backpropagation </a:t>
            </a:r>
            <a:r>
              <a:rPr lang="ko-KR" altLang="en-US" sz="2800" dirty="0"/>
              <a:t>은 </a:t>
            </a:r>
            <a:r>
              <a:rPr lang="en-US" altLang="ko-KR" sz="2800" dirty="0"/>
              <a:t>complex functions </a:t>
            </a:r>
            <a:r>
              <a:rPr lang="ko-KR" altLang="en-US" sz="2800" dirty="0"/>
              <a:t>를 사용할 때 매우 유용하다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91467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F43A19-1C28-4203-8558-6064409A2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2" r="1082" b="4721"/>
          <a:stretch/>
        </p:blipFill>
        <p:spPr>
          <a:xfrm>
            <a:off x="260550" y="285749"/>
            <a:ext cx="7464789" cy="37175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1BC381-009F-4602-9D57-EC85E82E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99" y="3328077"/>
            <a:ext cx="6067251" cy="32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4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35E33-B7E4-43A6-9106-109BD5BF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Backpropagation: a single example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1CC3C9-D715-4BCC-8E5C-56C951A48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82875"/>
                <a:ext cx="10515600" cy="13255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의 출력에 대한 어떤 변수</a:t>
                </a:r>
                <a:r>
                  <a:rPr lang="en-US" altLang="ko-KR" dirty="0"/>
                  <a:t>(x, y, z)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gradient </a:t>
                </a:r>
                <a:r>
                  <a:rPr lang="ko-KR" altLang="en-US" dirty="0"/>
                  <a:t>를 찾기 원한다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>
                    <a:sym typeface="Wingdings" panose="05000000000000000000" pitchFamily="2" charset="2"/>
                  </a:rPr>
                  <a:t>가장 먼저 해야 할 것은 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sym typeface="Wingdings" panose="05000000000000000000" pitchFamily="2" charset="2"/>
                  </a:rPr>
                  <a:t>를 이용해서 </a:t>
                </a:r>
                <a:r>
                  <a:rPr lang="en-US" altLang="ko-KR" dirty="0">
                    <a:sym typeface="Wingdings" panose="05000000000000000000" pitchFamily="2" charset="2"/>
                  </a:rPr>
                  <a:t>computational graph</a:t>
                </a:r>
                <a:r>
                  <a:rPr lang="ko-KR" altLang="en-US" dirty="0">
                    <a:sym typeface="Wingdings" panose="05000000000000000000" pitchFamily="2" charset="2"/>
                  </a:rPr>
                  <a:t> 로 나타내는 것</a:t>
                </a:r>
                <a:r>
                  <a:rPr lang="en-US" altLang="ko-KR" dirty="0">
                    <a:sym typeface="Wingdings" panose="05000000000000000000" pitchFamily="2" charset="2"/>
                  </a:rPr>
                  <a:t>!!!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1CC3C9-D715-4BCC-8E5C-56C951A48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82875"/>
                <a:ext cx="10515600" cy="1325563"/>
              </a:xfrm>
              <a:blipFill>
                <a:blip r:embed="rId2"/>
                <a:stretch>
                  <a:fillRect l="-928" t="-7798" r="-15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4C912FA-EAC1-4D9E-895C-509CCF114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6" b="7886"/>
          <a:stretch/>
        </p:blipFill>
        <p:spPr>
          <a:xfrm>
            <a:off x="4138612" y="1390650"/>
            <a:ext cx="3914775" cy="1152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CEF863-495F-434F-8269-A65F0EDFB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756" y="3695700"/>
            <a:ext cx="6186488" cy="29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42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2681</TotalTime>
  <Words>1114</Words>
  <Application>Microsoft Office PowerPoint</Application>
  <PresentationFormat>와이드스크린</PresentationFormat>
  <Paragraphs>174</Paragraphs>
  <Slides>48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Apple SD Gothic Neo</vt:lpstr>
      <vt:lpstr>HelveticaNeue</vt:lpstr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목차</vt:lpstr>
      <vt:lpstr>Backpropagation</vt:lpstr>
      <vt:lpstr>Gradient descent (경사 하강법)</vt:lpstr>
      <vt:lpstr>PowerPoint 프레젠테이션</vt:lpstr>
      <vt:lpstr>Computational graphs</vt:lpstr>
      <vt:lpstr>Backpropagation 은 complex functions 를 사용할 때 매우 유용하다.</vt:lpstr>
      <vt:lpstr>PowerPoint 프레젠테이션</vt:lpstr>
      <vt:lpstr>Backpropagation: a single example</vt:lpstr>
      <vt:lpstr>PowerPoint 프레젠테이션</vt:lpstr>
      <vt:lpstr>PowerPoint 프레젠테이션</vt:lpstr>
      <vt:lpstr>PowerPoint 프레젠테이션</vt:lpstr>
      <vt:lpstr>PowerPoint 프레젠테이션</vt:lpstr>
      <vt:lpstr>Another example :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Patterns in backward flow</vt:lpstr>
      <vt:lpstr>PowerPoint 프레젠테이션</vt:lpstr>
      <vt:lpstr>PowerPoint 프레젠테이션</vt:lpstr>
      <vt:lpstr>Gradients add at branches</vt:lpstr>
      <vt:lpstr>Gradients for vectorized code</vt:lpstr>
      <vt:lpstr>여기서 잠깐!!! Jacobian Matrix 란?</vt:lpstr>
      <vt:lpstr>Jacobian matrix 예시</vt:lpstr>
      <vt:lpstr>PowerPoint 프레젠테이션</vt:lpstr>
      <vt:lpstr>PowerPoint 프레젠테이션</vt:lpstr>
      <vt:lpstr>A vectorized example : </vt:lpstr>
      <vt:lpstr>PowerPoint 프레젠테이션</vt:lpstr>
      <vt:lpstr>잠깐 짚고 넘어가기!</vt:lpstr>
      <vt:lpstr>PowerPoint 프레젠테이션</vt:lpstr>
      <vt:lpstr>PowerPoint 프레젠테이션</vt:lpstr>
      <vt:lpstr>Modularized implementation : forward/backward API</vt:lpstr>
      <vt:lpstr>PowerPoint 프레젠테이션</vt:lpstr>
      <vt:lpstr>PowerPoint 프레젠테이션</vt:lpstr>
      <vt:lpstr>PowerPoint 프레젠테이션</vt:lpstr>
      <vt:lpstr>Summary of backpropagation</vt:lpstr>
      <vt:lpstr>Neural Networks</vt:lpstr>
      <vt:lpstr>Neural networks : without the brain stuff</vt:lpstr>
      <vt:lpstr>Neural networks : without the brain stuff</vt:lpstr>
      <vt:lpstr>Full implementation of training a 2-layer Neural Network needs ~20 lines :</vt:lpstr>
      <vt:lpstr>PowerPoint 프레젠테이션</vt:lpstr>
      <vt:lpstr>Activation functions</vt:lpstr>
      <vt:lpstr>Neural networks : Architectures</vt:lpstr>
      <vt:lpstr>PowerPoint 프레젠테이션</vt:lpstr>
      <vt:lpstr>PowerPoint 프레젠테이션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지인</dc:creator>
  <cp:lastModifiedBy>김 지인</cp:lastModifiedBy>
  <cp:revision>189</cp:revision>
  <dcterms:created xsi:type="dcterms:W3CDTF">2020-06-15T11:41:40Z</dcterms:created>
  <dcterms:modified xsi:type="dcterms:W3CDTF">2020-07-28T01:59:04Z</dcterms:modified>
</cp:coreProperties>
</file>